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60" r:id="rId2"/>
    <p:sldId id="271" r:id="rId3"/>
    <p:sldId id="270" r:id="rId4"/>
    <p:sldId id="261" r:id="rId5"/>
    <p:sldId id="262" r:id="rId6"/>
    <p:sldId id="266" r:id="rId7"/>
    <p:sldId id="265" r:id="rId8"/>
    <p:sldId id="269"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84" autoAdjust="0"/>
    <p:restoredTop sz="94660"/>
  </p:normalViewPr>
  <p:slideViewPr>
    <p:cSldViewPr snapToGrid="0">
      <p:cViewPr>
        <p:scale>
          <a:sx n="50" d="100"/>
          <a:sy n="50" d="100"/>
        </p:scale>
        <p:origin x="900" y="5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01BD5-ADAD-4FD3-9050-80AC248E2DCE}" type="datetimeFigureOut">
              <a:rPr lang="en-US" smtClean="0"/>
              <a:t>10/3/2024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4DF7-3F78-4A86-9B44-568D109D6A0D}" type="slidenum">
              <a:rPr lang="en-US" smtClean="0"/>
              <a:t>‹#›</a:t>
            </a:fld>
            <a:endParaRPr lang="en-US"/>
          </a:p>
        </p:txBody>
      </p:sp>
    </p:spTree>
    <p:extLst>
      <p:ext uri="{BB962C8B-B14F-4D97-AF65-F5344CB8AC3E}">
        <p14:creationId xmlns:p14="http://schemas.microsoft.com/office/powerpoint/2010/main" val="711310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8</a:t>
            </a:fld>
            <a:endParaRPr lang="en-US"/>
          </a:p>
        </p:txBody>
      </p:sp>
    </p:spTree>
    <p:extLst>
      <p:ext uri="{BB962C8B-B14F-4D97-AF65-F5344CB8AC3E}">
        <p14:creationId xmlns:p14="http://schemas.microsoft.com/office/powerpoint/2010/main" val="2676435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17</a:t>
            </a:fld>
            <a:endParaRPr lang="en-US"/>
          </a:p>
        </p:txBody>
      </p:sp>
    </p:spTree>
    <p:extLst>
      <p:ext uri="{BB962C8B-B14F-4D97-AF65-F5344CB8AC3E}">
        <p14:creationId xmlns:p14="http://schemas.microsoft.com/office/powerpoint/2010/main" val="2236752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18</a:t>
            </a:fld>
            <a:endParaRPr lang="en-US"/>
          </a:p>
        </p:txBody>
      </p:sp>
    </p:spTree>
    <p:extLst>
      <p:ext uri="{BB962C8B-B14F-4D97-AF65-F5344CB8AC3E}">
        <p14:creationId xmlns:p14="http://schemas.microsoft.com/office/powerpoint/2010/main" val="183146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19</a:t>
            </a:fld>
            <a:endParaRPr lang="en-US"/>
          </a:p>
        </p:txBody>
      </p:sp>
    </p:spTree>
    <p:extLst>
      <p:ext uri="{BB962C8B-B14F-4D97-AF65-F5344CB8AC3E}">
        <p14:creationId xmlns:p14="http://schemas.microsoft.com/office/powerpoint/2010/main" val="45538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20</a:t>
            </a:fld>
            <a:endParaRPr lang="en-US"/>
          </a:p>
        </p:txBody>
      </p:sp>
    </p:spTree>
    <p:extLst>
      <p:ext uri="{BB962C8B-B14F-4D97-AF65-F5344CB8AC3E}">
        <p14:creationId xmlns:p14="http://schemas.microsoft.com/office/powerpoint/2010/main" val="2379754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21</a:t>
            </a:fld>
            <a:endParaRPr lang="en-US"/>
          </a:p>
        </p:txBody>
      </p:sp>
    </p:spTree>
    <p:extLst>
      <p:ext uri="{BB962C8B-B14F-4D97-AF65-F5344CB8AC3E}">
        <p14:creationId xmlns:p14="http://schemas.microsoft.com/office/powerpoint/2010/main" val="977121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22</a:t>
            </a:fld>
            <a:endParaRPr lang="en-US"/>
          </a:p>
        </p:txBody>
      </p:sp>
    </p:spTree>
    <p:extLst>
      <p:ext uri="{BB962C8B-B14F-4D97-AF65-F5344CB8AC3E}">
        <p14:creationId xmlns:p14="http://schemas.microsoft.com/office/powerpoint/2010/main" val="386525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23</a:t>
            </a:fld>
            <a:endParaRPr lang="en-US"/>
          </a:p>
        </p:txBody>
      </p:sp>
    </p:spTree>
    <p:extLst>
      <p:ext uri="{BB962C8B-B14F-4D97-AF65-F5344CB8AC3E}">
        <p14:creationId xmlns:p14="http://schemas.microsoft.com/office/powerpoint/2010/main" val="612451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9</a:t>
            </a:fld>
            <a:endParaRPr lang="en-US"/>
          </a:p>
        </p:txBody>
      </p:sp>
    </p:spTree>
    <p:extLst>
      <p:ext uri="{BB962C8B-B14F-4D97-AF65-F5344CB8AC3E}">
        <p14:creationId xmlns:p14="http://schemas.microsoft.com/office/powerpoint/2010/main" val="286607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10</a:t>
            </a:fld>
            <a:endParaRPr lang="en-US"/>
          </a:p>
        </p:txBody>
      </p:sp>
    </p:spTree>
    <p:extLst>
      <p:ext uri="{BB962C8B-B14F-4D97-AF65-F5344CB8AC3E}">
        <p14:creationId xmlns:p14="http://schemas.microsoft.com/office/powerpoint/2010/main" val="41174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11</a:t>
            </a:fld>
            <a:endParaRPr lang="en-US"/>
          </a:p>
        </p:txBody>
      </p:sp>
    </p:spTree>
    <p:extLst>
      <p:ext uri="{BB962C8B-B14F-4D97-AF65-F5344CB8AC3E}">
        <p14:creationId xmlns:p14="http://schemas.microsoft.com/office/powerpoint/2010/main" val="255374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12</a:t>
            </a:fld>
            <a:endParaRPr lang="en-US"/>
          </a:p>
        </p:txBody>
      </p:sp>
    </p:spTree>
    <p:extLst>
      <p:ext uri="{BB962C8B-B14F-4D97-AF65-F5344CB8AC3E}">
        <p14:creationId xmlns:p14="http://schemas.microsoft.com/office/powerpoint/2010/main" val="3385124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13</a:t>
            </a:fld>
            <a:endParaRPr lang="en-US"/>
          </a:p>
        </p:txBody>
      </p:sp>
    </p:spTree>
    <p:extLst>
      <p:ext uri="{BB962C8B-B14F-4D97-AF65-F5344CB8AC3E}">
        <p14:creationId xmlns:p14="http://schemas.microsoft.com/office/powerpoint/2010/main" val="351498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14</a:t>
            </a:fld>
            <a:endParaRPr lang="en-US"/>
          </a:p>
        </p:txBody>
      </p:sp>
    </p:spTree>
    <p:extLst>
      <p:ext uri="{BB962C8B-B14F-4D97-AF65-F5344CB8AC3E}">
        <p14:creationId xmlns:p14="http://schemas.microsoft.com/office/powerpoint/2010/main" val="204930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15</a:t>
            </a:fld>
            <a:endParaRPr lang="en-US"/>
          </a:p>
        </p:txBody>
      </p:sp>
    </p:spTree>
    <p:extLst>
      <p:ext uri="{BB962C8B-B14F-4D97-AF65-F5344CB8AC3E}">
        <p14:creationId xmlns:p14="http://schemas.microsoft.com/office/powerpoint/2010/main" val="1282286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16</a:t>
            </a:fld>
            <a:endParaRPr lang="en-US"/>
          </a:p>
        </p:txBody>
      </p:sp>
    </p:spTree>
    <p:extLst>
      <p:ext uri="{BB962C8B-B14F-4D97-AF65-F5344CB8AC3E}">
        <p14:creationId xmlns:p14="http://schemas.microsoft.com/office/powerpoint/2010/main" val="398234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948A857-DB5A-EB15-8F55-A7D5997CDE7F}"/>
              </a:ext>
            </a:extLst>
          </p:cNvPr>
          <p:cNvSpPr>
            <a:spLocks noGrp="1"/>
          </p:cNvSpPr>
          <p:nvPr>
            <p:ph type="pic" sz="quarter" idx="10"/>
          </p:nvPr>
        </p:nvSpPr>
        <p:spPr>
          <a:xfrm>
            <a:off x="-165100" y="-135731"/>
            <a:ext cx="6273802" cy="7129462"/>
          </a:xfrm>
          <a:custGeom>
            <a:avLst/>
            <a:gdLst>
              <a:gd name="connsiteX0" fmla="*/ 0 w 6858001"/>
              <a:gd name="connsiteY0" fmla="*/ 0 h 7129462"/>
              <a:gd name="connsiteX1" fmla="*/ 6858001 w 6858001"/>
              <a:gd name="connsiteY1" fmla="*/ 0 h 7129462"/>
              <a:gd name="connsiteX2" fmla="*/ 6858001 w 6858001"/>
              <a:gd name="connsiteY2" fmla="*/ 7129462 h 7129462"/>
              <a:gd name="connsiteX3" fmla="*/ 0 w 6858001"/>
              <a:gd name="connsiteY3" fmla="*/ 7129462 h 7129462"/>
            </a:gdLst>
            <a:ahLst/>
            <a:cxnLst>
              <a:cxn ang="0">
                <a:pos x="connsiteX0" y="connsiteY0"/>
              </a:cxn>
              <a:cxn ang="0">
                <a:pos x="connsiteX1" y="connsiteY1"/>
              </a:cxn>
              <a:cxn ang="0">
                <a:pos x="connsiteX2" y="connsiteY2"/>
              </a:cxn>
              <a:cxn ang="0">
                <a:pos x="connsiteX3" y="connsiteY3"/>
              </a:cxn>
            </a:cxnLst>
            <a:rect l="l" t="t" r="r" b="b"/>
            <a:pathLst>
              <a:path w="6858001" h="7129462">
                <a:moveTo>
                  <a:pt x="0" y="0"/>
                </a:moveTo>
                <a:lnTo>
                  <a:pt x="6858001" y="0"/>
                </a:lnTo>
                <a:lnTo>
                  <a:pt x="6858001" y="7129462"/>
                </a:lnTo>
                <a:lnTo>
                  <a:pt x="0" y="7129462"/>
                </a:lnTo>
                <a:close/>
              </a:path>
            </a:pathLst>
          </a:custGeom>
        </p:spPr>
        <p:txBody>
          <a:bodyPr wrap="square">
            <a:noAutofit/>
          </a:bodyPr>
          <a:lstStyle/>
          <a:p>
            <a:r>
              <a:rPr lang="en-US"/>
              <a:t>Click icon to add picture</a:t>
            </a:r>
            <a:endParaRPr lang="en-IN"/>
          </a:p>
        </p:txBody>
      </p:sp>
    </p:spTree>
    <p:extLst>
      <p:ext uri="{BB962C8B-B14F-4D97-AF65-F5344CB8AC3E}">
        <p14:creationId xmlns:p14="http://schemas.microsoft.com/office/powerpoint/2010/main" val="35464824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EAEBE8AF-E796-4E98-8F00-72D52AED0BDA}" type="datetimeFigureOut">
              <a:rPr lang="en-US" smtClean="0"/>
              <a:t>10/3/2024</a:t>
            </a:fld>
            <a:endParaRPr lang="en-US"/>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1001094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C29A-086B-E959-1A94-088B42BBC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A8736B-087A-7A36-5EA3-5EC90A8865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C89AAE-8D54-8449-4F96-8C484FF93023}"/>
              </a:ext>
            </a:extLst>
          </p:cNvPr>
          <p:cNvSpPr>
            <a:spLocks noGrp="1"/>
          </p:cNvSpPr>
          <p:nvPr>
            <p:ph type="dt" sz="half" idx="10"/>
          </p:nvPr>
        </p:nvSpPr>
        <p:spPr/>
        <p:txBody>
          <a:bodyPr/>
          <a:lstStyle/>
          <a:p>
            <a:fld id="{EAEBE8AF-E796-4E98-8F00-72D52AED0BDA}" type="datetimeFigureOut">
              <a:rPr lang="en-US" smtClean="0"/>
              <a:t>10/3/2024</a:t>
            </a:fld>
            <a:endParaRPr lang="en-US"/>
          </a:p>
        </p:txBody>
      </p:sp>
      <p:sp>
        <p:nvSpPr>
          <p:cNvPr id="5" name="Footer Placeholder 4">
            <a:extLst>
              <a:ext uri="{FF2B5EF4-FFF2-40B4-BE49-F238E27FC236}">
                <a16:creationId xmlns:a16="http://schemas.microsoft.com/office/drawing/2014/main" id="{607C7389-4A55-BEC4-79AE-CEB9EB407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5BE31-7BC2-494A-2D19-8F8596938775}"/>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3086117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2F97E58-646C-840A-C14E-617F878B9B1F}"/>
              </a:ext>
            </a:extLst>
          </p:cNvPr>
          <p:cNvSpPr>
            <a:spLocks noGrp="1"/>
          </p:cNvSpPr>
          <p:nvPr>
            <p:ph type="pic" sz="quarter" idx="10"/>
          </p:nvPr>
        </p:nvSpPr>
        <p:spPr>
          <a:xfrm>
            <a:off x="-5039" y="-54429"/>
            <a:ext cx="1209726" cy="6966857"/>
          </a:xfrm>
          <a:custGeom>
            <a:avLst/>
            <a:gdLst>
              <a:gd name="connsiteX0" fmla="*/ 0 w 1209726"/>
              <a:gd name="connsiteY0" fmla="*/ 0 h 6966857"/>
              <a:gd name="connsiteX1" fmla="*/ 1209726 w 1209726"/>
              <a:gd name="connsiteY1" fmla="*/ 0 h 6966857"/>
              <a:gd name="connsiteX2" fmla="*/ 1209726 w 1209726"/>
              <a:gd name="connsiteY2" fmla="*/ 6966857 h 6966857"/>
              <a:gd name="connsiteX3" fmla="*/ 0 w 1209726"/>
              <a:gd name="connsiteY3" fmla="*/ 6966857 h 6966857"/>
            </a:gdLst>
            <a:ahLst/>
            <a:cxnLst>
              <a:cxn ang="0">
                <a:pos x="connsiteX0" y="connsiteY0"/>
              </a:cxn>
              <a:cxn ang="0">
                <a:pos x="connsiteX1" y="connsiteY1"/>
              </a:cxn>
              <a:cxn ang="0">
                <a:pos x="connsiteX2" y="connsiteY2"/>
              </a:cxn>
              <a:cxn ang="0">
                <a:pos x="connsiteX3" y="connsiteY3"/>
              </a:cxn>
            </a:cxnLst>
            <a:rect l="l" t="t" r="r" b="b"/>
            <a:pathLst>
              <a:path w="1209726" h="6966857">
                <a:moveTo>
                  <a:pt x="0" y="0"/>
                </a:moveTo>
                <a:lnTo>
                  <a:pt x="1209726" y="0"/>
                </a:lnTo>
                <a:lnTo>
                  <a:pt x="1209726" y="6966857"/>
                </a:lnTo>
                <a:lnTo>
                  <a:pt x="0" y="6966857"/>
                </a:lnTo>
                <a:close/>
              </a:path>
            </a:pathLst>
          </a:custGeom>
        </p:spPr>
        <p:txBody>
          <a:bodyPr wrap="square">
            <a:noAutofit/>
          </a:bodyPr>
          <a:lstStyle/>
          <a:p>
            <a:r>
              <a:rPr lang="en-US"/>
              <a:t>Click icon to add picture</a:t>
            </a:r>
            <a:endParaRPr lang="en-IN"/>
          </a:p>
        </p:txBody>
      </p:sp>
      <p:sp>
        <p:nvSpPr>
          <p:cNvPr id="14" name="Picture Placeholder 13">
            <a:extLst>
              <a:ext uri="{FF2B5EF4-FFF2-40B4-BE49-F238E27FC236}">
                <a16:creationId xmlns:a16="http://schemas.microsoft.com/office/drawing/2014/main" id="{00732533-111B-7C27-98C3-390D1127BD2F}"/>
              </a:ext>
            </a:extLst>
          </p:cNvPr>
          <p:cNvSpPr>
            <a:spLocks noGrp="1"/>
          </p:cNvSpPr>
          <p:nvPr>
            <p:ph type="pic" sz="quarter" idx="11"/>
          </p:nvPr>
        </p:nvSpPr>
        <p:spPr>
          <a:xfrm>
            <a:off x="10987315" y="-54429"/>
            <a:ext cx="1209726" cy="6966857"/>
          </a:xfrm>
          <a:custGeom>
            <a:avLst/>
            <a:gdLst>
              <a:gd name="connsiteX0" fmla="*/ 0 w 1209726"/>
              <a:gd name="connsiteY0" fmla="*/ 0 h 6966857"/>
              <a:gd name="connsiteX1" fmla="*/ 1209726 w 1209726"/>
              <a:gd name="connsiteY1" fmla="*/ 0 h 6966857"/>
              <a:gd name="connsiteX2" fmla="*/ 1209726 w 1209726"/>
              <a:gd name="connsiteY2" fmla="*/ 6966857 h 6966857"/>
              <a:gd name="connsiteX3" fmla="*/ 0 w 1209726"/>
              <a:gd name="connsiteY3" fmla="*/ 6966857 h 6966857"/>
            </a:gdLst>
            <a:ahLst/>
            <a:cxnLst>
              <a:cxn ang="0">
                <a:pos x="connsiteX0" y="connsiteY0"/>
              </a:cxn>
              <a:cxn ang="0">
                <a:pos x="connsiteX1" y="connsiteY1"/>
              </a:cxn>
              <a:cxn ang="0">
                <a:pos x="connsiteX2" y="connsiteY2"/>
              </a:cxn>
              <a:cxn ang="0">
                <a:pos x="connsiteX3" y="connsiteY3"/>
              </a:cxn>
            </a:cxnLst>
            <a:rect l="l" t="t" r="r" b="b"/>
            <a:pathLst>
              <a:path w="1209726" h="6966857">
                <a:moveTo>
                  <a:pt x="0" y="0"/>
                </a:moveTo>
                <a:lnTo>
                  <a:pt x="1209726" y="0"/>
                </a:lnTo>
                <a:lnTo>
                  <a:pt x="1209726" y="6966857"/>
                </a:lnTo>
                <a:lnTo>
                  <a:pt x="0" y="6966857"/>
                </a:lnTo>
                <a:close/>
              </a:path>
            </a:pathLst>
          </a:custGeom>
        </p:spPr>
        <p:txBody>
          <a:bodyPr wrap="square">
            <a:noAutofit/>
          </a:bodyPr>
          <a:lstStyle/>
          <a:p>
            <a:r>
              <a:rPr lang="en-US"/>
              <a:t>Click icon to add picture</a:t>
            </a:r>
            <a:endParaRPr lang="en-IN" dirty="0"/>
          </a:p>
        </p:txBody>
      </p:sp>
    </p:spTree>
    <p:extLst>
      <p:ext uri="{BB962C8B-B14F-4D97-AF65-F5344CB8AC3E}">
        <p14:creationId xmlns:p14="http://schemas.microsoft.com/office/powerpoint/2010/main" val="2560776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D878BF8-DFD5-3966-6999-6954CA056CAA}"/>
              </a:ext>
            </a:extLst>
          </p:cNvPr>
          <p:cNvSpPr>
            <a:spLocks noGrp="1"/>
          </p:cNvSpPr>
          <p:nvPr>
            <p:ph type="pic" sz="quarter" idx="10"/>
          </p:nvPr>
        </p:nvSpPr>
        <p:spPr>
          <a:xfrm>
            <a:off x="1734599" y="1045726"/>
            <a:ext cx="2970783" cy="4704218"/>
          </a:xfrm>
          <a:custGeom>
            <a:avLst/>
            <a:gdLst>
              <a:gd name="connsiteX0" fmla="*/ 0 w 2970783"/>
              <a:gd name="connsiteY0" fmla="*/ 0 h 4704218"/>
              <a:gd name="connsiteX1" fmla="*/ 2970783 w 2970783"/>
              <a:gd name="connsiteY1" fmla="*/ 0 h 4704218"/>
              <a:gd name="connsiteX2" fmla="*/ 2970783 w 2970783"/>
              <a:gd name="connsiteY2" fmla="*/ 4704218 h 4704218"/>
              <a:gd name="connsiteX3" fmla="*/ 0 w 2970783"/>
              <a:gd name="connsiteY3" fmla="*/ 4704218 h 4704218"/>
            </a:gdLst>
            <a:ahLst/>
            <a:cxnLst>
              <a:cxn ang="0">
                <a:pos x="connsiteX0" y="connsiteY0"/>
              </a:cxn>
              <a:cxn ang="0">
                <a:pos x="connsiteX1" y="connsiteY1"/>
              </a:cxn>
              <a:cxn ang="0">
                <a:pos x="connsiteX2" y="connsiteY2"/>
              </a:cxn>
              <a:cxn ang="0">
                <a:pos x="connsiteX3" y="connsiteY3"/>
              </a:cxn>
            </a:cxnLst>
            <a:rect l="l" t="t" r="r" b="b"/>
            <a:pathLst>
              <a:path w="2970783" h="4704218">
                <a:moveTo>
                  <a:pt x="0" y="0"/>
                </a:moveTo>
                <a:lnTo>
                  <a:pt x="2970783" y="0"/>
                </a:lnTo>
                <a:lnTo>
                  <a:pt x="2970783" y="4704218"/>
                </a:lnTo>
                <a:lnTo>
                  <a:pt x="0" y="4704218"/>
                </a:lnTo>
                <a:close/>
              </a:path>
            </a:pathLst>
          </a:custGeom>
        </p:spPr>
        <p:txBody>
          <a:bodyPr wrap="square">
            <a:noAutofit/>
          </a:bodyPr>
          <a:lstStyle/>
          <a:p>
            <a:r>
              <a:rPr lang="en-US"/>
              <a:t>Click icon to add picture</a:t>
            </a:r>
            <a:endParaRPr lang="en-IN"/>
          </a:p>
        </p:txBody>
      </p:sp>
    </p:spTree>
    <p:extLst>
      <p:ext uri="{BB962C8B-B14F-4D97-AF65-F5344CB8AC3E}">
        <p14:creationId xmlns:p14="http://schemas.microsoft.com/office/powerpoint/2010/main" val="23714012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EAEBE8AF-E796-4E98-8F00-72D52AED0BDA}" type="datetimeFigureOut">
              <a:rPr lang="en-US" smtClean="0"/>
              <a:t>10/3/2024</a:t>
            </a:fld>
            <a:endParaRPr lang="en-US"/>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3318175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EAEBE8AF-E796-4E98-8F00-72D52AED0BDA}" type="datetimeFigureOut">
              <a:rPr lang="en-US" smtClean="0"/>
              <a:t>10/3/2024</a:t>
            </a:fld>
            <a:endParaRPr lang="en-US"/>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2389401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EAEBE8AF-E796-4E98-8F00-72D52AED0BDA}" type="datetimeFigureOut">
              <a:rPr lang="en-US" smtClean="0"/>
              <a:t>10/3/2024</a:t>
            </a:fld>
            <a:endParaRPr lang="en-US"/>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328636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EAEBE8AF-E796-4E98-8F00-72D52AED0BDA}" type="datetimeFigureOut">
              <a:rPr lang="en-US" smtClean="0"/>
              <a:t>10/3/2024</a:t>
            </a:fld>
            <a:endParaRPr lang="en-US"/>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598266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EAEBE8AF-E796-4E98-8F00-72D52AED0BDA}" type="datetimeFigureOut">
              <a:rPr lang="en-US" smtClean="0"/>
              <a:t>10/3/2024</a:t>
            </a:fld>
            <a:endParaRPr lang="en-US"/>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4001131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EAEBE8AF-E796-4E98-8F00-72D52AED0BDA}" type="datetimeFigureOut">
              <a:rPr lang="en-US" smtClean="0"/>
              <a:t>10/3/2024</a:t>
            </a:fld>
            <a:endParaRPr lang="en-US"/>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415399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BE8AF-E796-4E98-8F00-72D52AED0BDA}" type="datetimeFigureOut">
              <a:rPr lang="en-US" smtClean="0"/>
              <a:t>10/3/2024</a:t>
            </a:fld>
            <a:endParaRPr lang="en-US"/>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A1D65-C7AA-46CA-94D0-1697B58270D1}" type="slidenum">
              <a:rPr lang="en-US" smtClean="0"/>
              <a:t>‹#›</a:t>
            </a:fld>
            <a:endParaRPr lang="en-US"/>
          </a:p>
        </p:txBody>
      </p:sp>
    </p:spTree>
    <p:extLst>
      <p:ext uri="{BB962C8B-B14F-4D97-AF65-F5344CB8AC3E}">
        <p14:creationId xmlns:p14="http://schemas.microsoft.com/office/powerpoint/2010/main" val="670578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3630958"/>
            <a:ext cx="13216798" cy="1200329"/>
          </a:xfrm>
          <a:prstGeom prst="rect">
            <a:avLst/>
          </a:prstGeom>
          <a:noFill/>
        </p:spPr>
        <p:txBody>
          <a:bodyPr wrap="square" rtlCol="0">
            <a:spAutoFit/>
          </a:bodyPr>
          <a:lstStyle/>
          <a:p>
            <a:pPr algn="ctr"/>
            <a:r>
              <a:rPr lang="ar-SA" sz="7200" dirty="0"/>
              <a:t>إثبات الأسماء و الصفات باعتبار ثبوتها</a:t>
            </a:r>
            <a:endParaRPr lang="en-US" sz="7200" dirty="0"/>
          </a:p>
        </p:txBody>
      </p:sp>
      <p:sp>
        <p:nvSpPr>
          <p:cNvPr id="3" name="Rectangle: Rounded Corners 2">
            <a:extLst>
              <a:ext uri="{FF2B5EF4-FFF2-40B4-BE49-F238E27FC236}">
                <a16:creationId xmlns:a16="http://schemas.microsoft.com/office/drawing/2014/main" id="{700AA289-D676-3DAE-CD54-458E049305C3}"/>
              </a:ext>
            </a:extLst>
          </p:cNvPr>
          <p:cNvSpPr/>
          <p:nvPr/>
        </p:nvSpPr>
        <p:spPr>
          <a:xfrm>
            <a:off x="3954779" y="7999766"/>
            <a:ext cx="4282441"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6" name="Rectangle: Rounded Corners 5">
            <a:extLst>
              <a:ext uri="{FF2B5EF4-FFF2-40B4-BE49-F238E27FC236}">
                <a16:creationId xmlns:a16="http://schemas.microsoft.com/office/drawing/2014/main" id="{552D68D5-0AF8-5A7E-5D32-D961F8F22C8E}"/>
              </a:ext>
            </a:extLst>
          </p:cNvPr>
          <p:cNvSpPr/>
          <p:nvPr/>
        </p:nvSpPr>
        <p:spPr>
          <a:xfrm>
            <a:off x="3954779" y="7999766"/>
            <a:ext cx="4282441"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5" name="TextBox 4">
            <a:extLst>
              <a:ext uri="{FF2B5EF4-FFF2-40B4-BE49-F238E27FC236}">
                <a16:creationId xmlns:a16="http://schemas.microsoft.com/office/drawing/2014/main" id="{C2E3212C-0AB0-44E4-BF95-6B54CEECA7D0}"/>
              </a:ext>
            </a:extLst>
          </p:cNvPr>
          <p:cNvSpPr txBox="1"/>
          <p:nvPr/>
        </p:nvSpPr>
        <p:spPr>
          <a:xfrm>
            <a:off x="668382" y="2321004"/>
            <a:ext cx="10855233" cy="2215991"/>
          </a:xfrm>
          <a:prstGeom prst="rect">
            <a:avLst/>
          </a:prstGeom>
          <a:noFill/>
        </p:spPr>
        <p:txBody>
          <a:bodyPr wrap="square" rtlCol="0">
            <a:spAutoFit/>
          </a:bodyPr>
          <a:lstStyle/>
          <a:p>
            <a:pPr algn="ctr"/>
            <a:r>
              <a:rPr lang="ar-SA" sz="13800" dirty="0">
                <a:latin typeface="Andalus" panose="02020603050405020304" pitchFamily="18" charset="-78"/>
                <a:cs typeface="Andalus" panose="02020603050405020304" pitchFamily="18" charset="-78"/>
              </a:rPr>
              <a:t>الأسماء و الصفات</a:t>
            </a:r>
            <a:endParaRPr lang="en-US" sz="13800" dirty="0">
              <a:latin typeface="Andalus" panose="02020603050405020304" pitchFamily="18" charset="-78"/>
              <a:cs typeface="Andalus" panose="02020603050405020304" pitchFamily="18" charset="-78"/>
            </a:endParaRPr>
          </a:p>
        </p:txBody>
      </p:sp>
      <p:sp>
        <p:nvSpPr>
          <p:cNvPr id="8" name="TextBox 7">
            <a:extLst>
              <a:ext uri="{FF2B5EF4-FFF2-40B4-BE49-F238E27FC236}">
                <a16:creationId xmlns:a16="http://schemas.microsoft.com/office/drawing/2014/main" id="{F6E5CB3E-7981-42B2-92DD-9A3BE0DAE1E4}"/>
              </a:ext>
            </a:extLst>
          </p:cNvPr>
          <p:cNvSpPr txBox="1"/>
          <p:nvPr/>
        </p:nvSpPr>
        <p:spPr>
          <a:xfrm>
            <a:off x="-2381253" y="-1014724"/>
            <a:ext cx="16954500" cy="923330"/>
          </a:xfrm>
          <a:prstGeom prst="rect">
            <a:avLst/>
          </a:prstGeom>
          <a:noFill/>
        </p:spPr>
        <p:txBody>
          <a:bodyPr wrap="square" rtlCol="0">
            <a:spAutoFit/>
          </a:bodyPr>
          <a:lstStyle/>
          <a:p>
            <a:pPr algn="ctr"/>
            <a:r>
              <a:rPr lang="ar-SA" sz="5400" dirty="0">
                <a:latin typeface="Dubai Medium" panose="020B0603030403030204" pitchFamily="34" charset="-78"/>
                <a:ea typeface="Cascadia Code" panose="020B0609020000020004" pitchFamily="49" charset="0"/>
                <a:cs typeface="Dubai Medium" panose="020B0603030403030204" pitchFamily="34" charset="-78"/>
              </a:rPr>
              <a:t>قاعدة أهل السنة في إثبات الأسماء و الصفات</a:t>
            </a:r>
            <a:endParaRPr lang="en-US" sz="5400" dirty="0">
              <a:latin typeface="Dubai Medium" panose="020B0603030403030204" pitchFamily="34" charset="-78"/>
              <a:ea typeface="Cascadia Code" panose="020B0609020000020004" pitchFamily="49" charset="0"/>
              <a:cs typeface="Dubai Medium" panose="020B0603030403030204" pitchFamily="34" charset="-78"/>
            </a:endParaRPr>
          </a:p>
        </p:txBody>
      </p:sp>
      <p:pic>
        <p:nvPicPr>
          <p:cNvPr id="7" name="Graphic 6">
            <a:extLst>
              <a:ext uri="{FF2B5EF4-FFF2-40B4-BE49-F238E27FC236}">
                <a16:creationId xmlns:a16="http://schemas.microsoft.com/office/drawing/2014/main" id="{E04E5C20-F3E7-4B62-8F41-CAB07EF45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100186">
            <a:off x="-4878560" y="1603995"/>
            <a:ext cx="4183635" cy="4194041"/>
          </a:xfrm>
          <a:prstGeom prst="rect">
            <a:avLst/>
          </a:prstGeom>
        </p:spPr>
      </p:pic>
      <p:sp>
        <p:nvSpPr>
          <p:cNvPr id="10" name="Rectangle: Rounded Corners 9">
            <a:extLst>
              <a:ext uri="{FF2B5EF4-FFF2-40B4-BE49-F238E27FC236}">
                <a16:creationId xmlns:a16="http://schemas.microsoft.com/office/drawing/2014/main" id="{3BCC7B99-6461-4DE0-9926-ABEF0F3B8D8D}"/>
              </a:ext>
            </a:extLst>
          </p:cNvPr>
          <p:cNvSpPr/>
          <p:nvPr/>
        </p:nvSpPr>
        <p:spPr>
          <a:xfrm>
            <a:off x="12524777" y="1847042"/>
            <a:ext cx="8054788" cy="3707946"/>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ar-AE" sz="3200" dirty="0">
                <a:effectLst/>
                <a:ea typeface="Calibri" panose="020F0502020204030204" pitchFamily="34" charset="0"/>
              </a:rPr>
              <a:t>إثبات ما أثبته الله لنفسه و ما أثبته له رسوله صلى الله عليه و سلم من الأسماء و الصفات أو تنزيه الله عما نزه عنه نفسه أو نزهه عنه رسوله صلى الله عليه  سلم من النقائص و العيوب من غير تمثيل و لا تشبيه و من غير تحريف و لا تعطيل (كتاب من أصول أهل السنة و الجماعة)</a:t>
            </a:r>
            <a:endParaRPr lang="en-US" sz="5400" dirty="0"/>
          </a:p>
        </p:txBody>
      </p:sp>
    </p:spTree>
    <p:extLst>
      <p:ext uri="{BB962C8B-B14F-4D97-AF65-F5344CB8AC3E}">
        <p14:creationId xmlns:p14="http://schemas.microsoft.com/office/powerpoint/2010/main" val="2672966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1873407" y="1997838"/>
            <a:ext cx="8445186" cy="3416320"/>
          </a:xfrm>
          <a:prstGeom prst="rect">
            <a:avLst/>
          </a:prstGeom>
          <a:noFill/>
        </p:spPr>
        <p:txBody>
          <a:bodyPr wrap="square" rtlCol="0">
            <a:spAutoFit/>
          </a:bodyPr>
          <a:lstStyle/>
          <a:p>
            <a:pPr algn="ctr" rtl="1"/>
            <a:r>
              <a:rPr lang="ar-AE" sz="3600" dirty="0"/>
              <a:t>إثبات صفة الكلام لله -عز و جل-</a:t>
            </a:r>
            <a:endParaRPr lang="en-US" sz="3600" dirty="0"/>
          </a:p>
          <a:p>
            <a:pPr algn="ctr" rtl="1"/>
            <a:endParaRPr lang="en-US" sz="3600" dirty="0"/>
          </a:p>
          <a:p>
            <a:pPr algn="ctr" rtl="1"/>
            <a:r>
              <a:rPr lang="ar-AE" sz="3600" dirty="0"/>
              <a:t>  {وَمَنْ أَصْدَقُ مِنَ اللَّهِ حَدِيثًا} النساء: (87)</a:t>
            </a:r>
            <a:endParaRPr lang="en-US" sz="3600" dirty="0"/>
          </a:p>
          <a:p>
            <a:pPr algn="ctr" rtl="1"/>
            <a:r>
              <a:rPr lang="ar-AE" sz="3600" dirty="0"/>
              <a:t>  {وَمَنْ أَصْدَقُ مِنَ اللَّهِ قِيلاً} النساء: (122)</a:t>
            </a:r>
            <a:endParaRPr lang="en-US" sz="3600" dirty="0"/>
          </a:p>
          <a:p>
            <a:pPr algn="ctr" rtl="1"/>
            <a:r>
              <a:rPr lang="ar-AE" sz="3600" dirty="0"/>
              <a:t>  {وَكَلَّمَ اللَّهُ مُوسَى تَكْلِيمًا} النساء: (164)</a:t>
            </a:r>
            <a:endParaRPr lang="en-US" sz="3600" dirty="0"/>
          </a:p>
          <a:p>
            <a:pPr algn="ctr" rtl="1"/>
            <a:r>
              <a:rPr lang="ar-AE" sz="3600" dirty="0"/>
              <a:t>  {وَلَمَّا جَاء مُوسَى لِمِيقَاتِنَا وَكَلَّمَهُ رَبُّهُ} الأعراف: (143)</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2196120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2044005"/>
            <a:ext cx="10703859" cy="3970318"/>
          </a:xfrm>
          <a:prstGeom prst="rect">
            <a:avLst/>
          </a:prstGeom>
          <a:noFill/>
        </p:spPr>
        <p:txBody>
          <a:bodyPr wrap="square" rtlCol="0">
            <a:spAutoFit/>
          </a:bodyPr>
          <a:lstStyle/>
          <a:p>
            <a:pPr algn="ctr" rtl="1"/>
            <a:r>
              <a:rPr lang="ar-AE" sz="3600" dirty="0"/>
              <a:t>إثبات اسمي السميع و البصير لله تعالى و صفتي السمع و البصر </a:t>
            </a:r>
            <a:endParaRPr lang="en-US" sz="3600" dirty="0"/>
          </a:p>
          <a:p>
            <a:pPr algn="ctr" rtl="1"/>
            <a:endParaRPr lang="en-US" sz="3600" dirty="0"/>
          </a:p>
          <a:p>
            <a:pPr algn="ctr" rtl="1"/>
            <a:r>
              <a:rPr lang="ar-AE" sz="3600" dirty="0"/>
              <a:t> {وَهُوَ السَّمِيعُ الْبَصِيرُ} الشورى: 11</a:t>
            </a:r>
            <a:endParaRPr lang="en-US" sz="3600" dirty="0"/>
          </a:p>
          <a:p>
            <a:pPr algn="ctr" rtl="1"/>
            <a:r>
              <a:rPr lang="ar-AE" sz="3600" dirty="0"/>
              <a:t> {قَدْ سَمِعَ اللَّهُ قَوْلَ الَّتِي تُجَادِلُكَ فِي زَوْجِهَا وَتَشْتَكِي إِلَى اللَّهِ} المجادلة: 1</a:t>
            </a:r>
            <a:endParaRPr lang="en-US" sz="3600" dirty="0"/>
          </a:p>
          <a:p>
            <a:pPr algn="ctr" rtl="1"/>
            <a:r>
              <a:rPr lang="ar-AE" sz="3600" dirty="0"/>
              <a:t> {إِنَّنِي مَعَكُمَا أَسْمَعُ وَأَرَى} طه: 46</a:t>
            </a:r>
            <a:endParaRPr lang="en-US" sz="3600" dirty="0"/>
          </a:p>
          <a:p>
            <a:pPr algn="ctr" rtl="1"/>
            <a:r>
              <a:rPr lang="ar-AE" sz="3600" dirty="0"/>
              <a:t> {أَمْ يَحْسَبُونَ أَنَّا لا نَسْمَعُ سِرَّهُمْ وَنَجْوَاهُمْ بَلَى وَرُسُلُنَا لَدَيْهِمْ يَكْتُبُونَ} الزخرف: 80</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3890861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1546463"/>
            <a:ext cx="10703859" cy="4524315"/>
          </a:xfrm>
          <a:prstGeom prst="rect">
            <a:avLst/>
          </a:prstGeom>
          <a:noFill/>
        </p:spPr>
        <p:txBody>
          <a:bodyPr wrap="square" rtlCol="0">
            <a:spAutoFit/>
          </a:bodyPr>
          <a:lstStyle/>
          <a:p>
            <a:pPr algn="ctr" rtl="1"/>
            <a:r>
              <a:rPr lang="ar-AE" sz="3600" dirty="0"/>
              <a:t>إثبات صفة المشيئة و الإرادة</a:t>
            </a:r>
            <a:endParaRPr lang="en-US" sz="3600" dirty="0"/>
          </a:p>
          <a:p>
            <a:pPr algn="ctr" rtl="1"/>
            <a:endParaRPr lang="en-US" sz="3600" dirty="0"/>
          </a:p>
          <a:p>
            <a:pPr algn="ctr" rtl="1"/>
            <a:r>
              <a:rPr lang="ar-AE" sz="3600" dirty="0"/>
              <a:t>{وَلَوْلا إِذْ دَخَلْتَ جَنَّتَكَ قُلْتَ مَا شَاءَ اللَّهُ لا قُوَّةَ إِلاّ بِاللَّهِ} الكهف: 39</a:t>
            </a:r>
            <a:endParaRPr lang="en-US" sz="3600" dirty="0"/>
          </a:p>
          <a:p>
            <a:pPr algn="ctr" rtl="1"/>
            <a:r>
              <a:rPr lang="ar-AE" sz="3600" dirty="0"/>
              <a:t>{وَلَوْ شَاءَ اللَّهُ مَا اقْتَتَلُوا وَلَكِنَّ اللَّهَ يَفْعَلُ مَا يُرِيدُ} البقرة: 253</a:t>
            </a:r>
            <a:endParaRPr lang="en-US" sz="3600" dirty="0"/>
          </a:p>
          <a:p>
            <a:pPr algn="ctr" rtl="1"/>
            <a:r>
              <a:rPr lang="ar-AE" sz="3600" dirty="0"/>
              <a:t>{أُحِلَّتْ لَكُمْ بَهِيمَةُ الأَنْعَامِ إِلاّ مَا يُتْلَى عَلَيْكُمْ غَيْرَ مُحِلِّي الصَّيْدِ وَأَنْتُمْ حُرُمٌ إِنَّ اللَّهَ يَحْكُمُ مَا يُرِيدُ} المائدة: 1</a:t>
            </a:r>
            <a:endParaRPr lang="en-US" sz="3600" dirty="0"/>
          </a:p>
          <a:p>
            <a:pPr algn="ctr" rtl="1"/>
            <a:r>
              <a:rPr lang="en-US" sz="3600" dirty="0"/>
              <a:t> </a:t>
            </a:r>
            <a:r>
              <a:rPr lang="ar-AE" sz="3600" dirty="0"/>
              <a:t>{فَمَنْ يُرِدِ اللَّهُ أَنْ يَهْدِيَهُ يَشْرَحْ صَدْرَهُ لِلإِسْلامِ وَمَنْ يُرِدْ أَنْ يُضِلَّهُ يَجْعَلْ صَدْرَهُ ضَيِّقاً  حَرَجاً  كَأَنَّمَا يَصَّعَّدُ فِي السَّمَاءِ} الأنعام : 125</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1654135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1480334"/>
            <a:ext cx="10703859" cy="5078313"/>
          </a:xfrm>
          <a:prstGeom prst="rect">
            <a:avLst/>
          </a:prstGeom>
          <a:noFill/>
        </p:spPr>
        <p:txBody>
          <a:bodyPr wrap="square" rtlCol="0">
            <a:spAutoFit/>
          </a:bodyPr>
          <a:lstStyle/>
          <a:p>
            <a:pPr algn="ctr" rtl="1"/>
            <a:r>
              <a:rPr lang="ar-AE" sz="3600" dirty="0"/>
              <a:t>إثبات  العليم و الخبير الحكيم و صفة العلم و الخبرة و الحكمة</a:t>
            </a:r>
            <a:endParaRPr lang="en-US" sz="3600" dirty="0"/>
          </a:p>
          <a:p>
            <a:pPr algn="ctr" rtl="1"/>
            <a:endParaRPr lang="en-US" sz="3600" dirty="0"/>
          </a:p>
          <a:p>
            <a:pPr algn="ctr" rtl="1"/>
            <a:r>
              <a:rPr lang="ar-AE" sz="3600" dirty="0"/>
              <a:t>{الْعَلِيمُ الْخَبِيرُ} التحريم: 3</a:t>
            </a:r>
            <a:endParaRPr lang="en-US" sz="3600" dirty="0"/>
          </a:p>
          <a:p>
            <a:pPr algn="ctr" rtl="1"/>
            <a:r>
              <a:rPr lang="ar-AE" sz="3600" dirty="0"/>
              <a:t>{وَهُوَ الْعَلِيمُ ‌الْحَكِيمُ} التحريم: 2</a:t>
            </a:r>
            <a:endParaRPr lang="en-US" sz="3600" dirty="0"/>
          </a:p>
          <a:p>
            <a:pPr algn="ctr" rtl="1"/>
            <a:r>
              <a:rPr lang="ar-AE" sz="3600" dirty="0"/>
              <a:t>{يَعْلَمُ مَا يَلِجُ فِي الأَرْضِ وَمَا يَخْرُجُ مِنْهَا وَمَا يَنْزِلُ مِنَ السَّمَاءِ وَمَا يَعْرُجُ فِيهَا} سبأ: 2</a:t>
            </a:r>
            <a:endParaRPr lang="en-US" sz="3600" dirty="0"/>
          </a:p>
          <a:p>
            <a:pPr algn="ctr" rtl="1"/>
            <a:r>
              <a:rPr lang="ar-AE" sz="3600" dirty="0"/>
              <a:t> {وَمَا تَحْمِلُ مِنْ أُنْثَى وَلا تَضَعُ إِلاّ بِعِلْمِهِ} فاطر: 11</a:t>
            </a:r>
            <a:endParaRPr lang="en-US" sz="3600" dirty="0"/>
          </a:p>
          <a:p>
            <a:pPr algn="ctr" rtl="1"/>
            <a:r>
              <a:rPr lang="en-US" sz="3600" dirty="0"/>
              <a:t> </a:t>
            </a:r>
            <a:r>
              <a:rPr lang="ar-AE" sz="3600" dirty="0"/>
              <a:t>{لِتَعْلَمُوا أَنَّ اللَّهَ عَلَى كُلِّ شَيْءٍ قَدِيرٌ وَأَنَّ اللَّهَ قَدْ أَحَاَطَ بِكُلِّ شَيْءٍ عِلْماً} الطلاق: 12</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738583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1487365"/>
            <a:ext cx="10703859" cy="4524315"/>
          </a:xfrm>
          <a:prstGeom prst="rect">
            <a:avLst/>
          </a:prstGeom>
          <a:noFill/>
        </p:spPr>
        <p:txBody>
          <a:bodyPr wrap="square" rtlCol="0">
            <a:spAutoFit/>
          </a:bodyPr>
          <a:lstStyle/>
          <a:p>
            <a:pPr algn="ctr" rtl="1"/>
            <a:r>
              <a:rPr lang="ar-AE" sz="3600" dirty="0"/>
              <a:t>إثبات صفة القدرة لله تعالى</a:t>
            </a:r>
            <a:endParaRPr lang="en-US" sz="3600" dirty="0"/>
          </a:p>
          <a:p>
            <a:pPr algn="ctr" rtl="1"/>
            <a:endParaRPr lang="en-US" sz="3600" dirty="0"/>
          </a:p>
          <a:p>
            <a:pPr algn="ctr" rtl="1"/>
            <a:r>
              <a:rPr lang="ar-AE" sz="3600" dirty="0"/>
              <a:t>{لِتَعْلَمُوا أَنَّ اللَّهَ عَلَى كُلِّ شَيْءٍ قَدِيرٌ} الطلاق: 12</a:t>
            </a:r>
            <a:endParaRPr lang="en-US" sz="3600" dirty="0"/>
          </a:p>
          <a:p>
            <a:pPr algn="ctr" rtl="1"/>
            <a:r>
              <a:rPr lang="ar-AE" sz="3600" dirty="0"/>
              <a:t>- إثبات صفة الرحمة لله تعالى و اسمي الرحمن الرحيم</a:t>
            </a:r>
            <a:endParaRPr lang="en-US" sz="3600" dirty="0"/>
          </a:p>
          <a:p>
            <a:pPr algn="ctr" rtl="1"/>
            <a:r>
              <a:rPr lang="ar-AE" sz="3600" dirty="0"/>
              <a:t>‌‌ {بِسْمِ اللَّهِ الرَّحْمَنِ الرَّحِيمِ} النمل: 30</a:t>
            </a:r>
            <a:endParaRPr lang="en-US" sz="3600" dirty="0"/>
          </a:p>
          <a:p>
            <a:pPr algn="ctr" rtl="1"/>
            <a:r>
              <a:rPr lang="ar-AE" sz="3600" dirty="0"/>
              <a:t> {رَبَّنَا وَسِعْتَ كُلَّ شَيْءٍ رَحْمَةً وَعِلْماً} غافر: 7</a:t>
            </a:r>
            <a:endParaRPr lang="en-US" sz="3600" dirty="0"/>
          </a:p>
          <a:p>
            <a:pPr algn="ctr" rtl="1"/>
            <a:r>
              <a:rPr lang="ar-AE" sz="3600" dirty="0"/>
              <a:t>‌‌{وَكَانَ بِالْمُؤْمِنِينَ رَحِيماً} الأحزاب: 43</a:t>
            </a:r>
            <a:endParaRPr lang="en-US" sz="3600" dirty="0"/>
          </a:p>
          <a:p>
            <a:pPr algn="ctr" rtl="1"/>
            <a:r>
              <a:rPr lang="ar-AE" sz="3600" dirty="0"/>
              <a:t>{وَرَحْمَتِي وَسِعَتْ كُلَّ شَيْءٍ} الأعراف: 156</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3139372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1568047"/>
            <a:ext cx="10703859" cy="4524315"/>
          </a:xfrm>
          <a:prstGeom prst="rect">
            <a:avLst/>
          </a:prstGeom>
          <a:noFill/>
        </p:spPr>
        <p:txBody>
          <a:bodyPr wrap="square" rtlCol="0">
            <a:spAutoFit/>
          </a:bodyPr>
          <a:lstStyle/>
          <a:p>
            <a:pPr algn="ctr" rtl="1"/>
            <a:r>
              <a:rPr lang="ar-AE" sz="3600" dirty="0"/>
              <a:t>إثبات العلو, الفوقية, المتوفي</a:t>
            </a:r>
            <a:endParaRPr lang="en-US" sz="3600" dirty="0"/>
          </a:p>
          <a:p>
            <a:pPr algn="ctr" rtl="1"/>
            <a:endParaRPr lang="en-US" sz="3600" dirty="0"/>
          </a:p>
          <a:p>
            <a:pPr algn="ctr" rtl="1"/>
            <a:r>
              <a:rPr lang="ar-AE" sz="3600" dirty="0"/>
              <a:t>{يَا عِيسَى إِنِّي مُتَوَفِّيكَ وَرَافِعُكَ إِلَيَّ} آل عمران: 55</a:t>
            </a:r>
            <a:endParaRPr lang="en-US" sz="3600" dirty="0"/>
          </a:p>
          <a:p>
            <a:pPr algn="ctr" rtl="1"/>
            <a:r>
              <a:rPr lang="ar-AE" sz="3600" dirty="0"/>
              <a:t>{وَهُوَ الْعَلِيُّ الْعَظِيمُ} البقرة: 255</a:t>
            </a:r>
            <a:endParaRPr lang="en-US" sz="3600" dirty="0"/>
          </a:p>
          <a:p>
            <a:pPr algn="ctr" rtl="1"/>
            <a:r>
              <a:rPr lang="ar-AE" sz="3600" dirty="0"/>
              <a:t>{وَهُوَ الْقَاهِرُ فَوْقَ عِبَادِهِ} الأنعام: 18</a:t>
            </a:r>
            <a:endParaRPr lang="en-US" sz="3600" dirty="0"/>
          </a:p>
          <a:p>
            <a:pPr algn="ctr" rtl="1"/>
            <a:r>
              <a:rPr lang="ar-AE" sz="3600" dirty="0"/>
              <a:t>	{إِنَّا نَحْنُ نَزَّلْنَا الذِّكْرَ} الحجر: 9</a:t>
            </a:r>
            <a:endParaRPr lang="en-US" sz="3600" dirty="0"/>
          </a:p>
          <a:p>
            <a:pPr algn="ctr" rtl="1"/>
            <a:r>
              <a:rPr lang="ar-AE" sz="3600" dirty="0"/>
              <a:t>{إِلَيْهِ يَصْعَدُ الْكَلِمُ الطَّيِّبُ وَالْعَمَلُ الصَّالِحُ يَرْفَعُهُ} فاطر: 10</a:t>
            </a:r>
            <a:endParaRPr lang="en-US" sz="3600" dirty="0"/>
          </a:p>
          <a:p>
            <a:pPr algn="ctr" rtl="1"/>
            <a:r>
              <a:rPr lang="ar-AE" sz="3600" dirty="0"/>
              <a:t>{أَأَمِنْتُمْ مَنْ فِي السَّمَاءِ أَنْ يَخْسِفَ بِكُمُ الأَرْضَ} الملك: 16</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1185947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372035" y="1312553"/>
            <a:ext cx="11447930" cy="5078313"/>
          </a:xfrm>
          <a:prstGeom prst="rect">
            <a:avLst/>
          </a:prstGeom>
          <a:noFill/>
        </p:spPr>
        <p:txBody>
          <a:bodyPr wrap="square" rtlCol="0">
            <a:spAutoFit/>
          </a:bodyPr>
          <a:lstStyle/>
          <a:p>
            <a:pPr algn="ctr" rtl="1"/>
            <a:r>
              <a:rPr lang="ar-AE" sz="3600" dirty="0"/>
              <a:t>إثبات الإستواء</a:t>
            </a:r>
            <a:endParaRPr lang="en-US" sz="3600" dirty="0"/>
          </a:p>
          <a:p>
            <a:pPr algn="ctr" rtl="1"/>
            <a:endParaRPr lang="en-US" sz="3600" dirty="0"/>
          </a:p>
          <a:p>
            <a:pPr algn="ctr" rtl="1"/>
            <a:r>
              <a:rPr lang="ar-AE" sz="3600" dirty="0"/>
              <a:t>{إِنَّ رَبَّكُمُ اللَّهُ الَّذِي خَلَقَ السَّمَاوَاتِ وَالأَرْضَ فِي سِتَّةِ أَيَّامٍ ثُمَّ اسْتَوَى عَلَى الْعَرْشِ} الأعراف: 54</a:t>
            </a:r>
            <a:endParaRPr lang="en-US" sz="3600" dirty="0"/>
          </a:p>
          <a:p>
            <a:pPr algn="ctr" rtl="1"/>
            <a:r>
              <a:rPr lang="ar-AE" sz="3600" dirty="0"/>
              <a:t>{إِنَّ رَبَّكُمُ اللَّهُ الَّذِي خَلَقَ السَّمَاوَاتِ وَالأَرْضَ فِي سِتَّةِ أَيَّامٍ ثُمَّ اسْتَوَى عَلَى الْعَرْشِ} يونس: 3</a:t>
            </a:r>
            <a:endParaRPr lang="en-US" sz="3600" dirty="0"/>
          </a:p>
          <a:p>
            <a:pPr algn="ctr" rtl="1"/>
            <a:r>
              <a:rPr lang="ar-AE" sz="3600" dirty="0"/>
              <a:t>{اللَّهُ الَّذِي رَفَعَ السَّمَاوَاتِ بِغَيْرِ عَمَدٍ تَرَوْنَهَا ثُمَّ اسْتَوَى عَلَى الْعَرْشِ} الرعد: 2</a:t>
            </a:r>
            <a:endParaRPr lang="en-US" sz="3600" dirty="0"/>
          </a:p>
          <a:p>
            <a:pPr algn="ctr" rtl="1"/>
            <a:r>
              <a:rPr lang="ar-AE" sz="3600" dirty="0"/>
              <a:t>{الرَّحْمَنُ عَلَى الْعَرْشِ اسْتَوَى} طه: 5</a:t>
            </a:r>
            <a:endParaRPr lang="en-US" sz="3600" dirty="0"/>
          </a:p>
          <a:p>
            <a:pPr algn="ctr" rtl="1"/>
            <a:r>
              <a:rPr lang="ar-AE" sz="3600" dirty="0"/>
              <a:t> {ثُمَّ اسْتَوَى عَلَى الْعَرْشِ الرَّحْمَنُ} الفرقان: 59</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52195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372035" y="1104520"/>
            <a:ext cx="11447930" cy="5632311"/>
          </a:xfrm>
          <a:prstGeom prst="rect">
            <a:avLst/>
          </a:prstGeom>
          <a:noFill/>
        </p:spPr>
        <p:txBody>
          <a:bodyPr wrap="square" rtlCol="0">
            <a:spAutoFit/>
          </a:bodyPr>
          <a:lstStyle/>
          <a:p>
            <a:pPr algn="ctr" rtl="1"/>
            <a:r>
              <a:rPr lang="ar-AE" sz="3600" dirty="0"/>
              <a:t>إثبات المعية</a:t>
            </a:r>
            <a:endParaRPr lang="en-US" sz="3600" dirty="0"/>
          </a:p>
          <a:p>
            <a:pPr algn="ctr" rtl="1"/>
            <a:endParaRPr lang="en-US" sz="3600" dirty="0"/>
          </a:p>
          <a:p>
            <a:pPr algn="ctr" rtl="1"/>
            <a:r>
              <a:rPr lang="ar-AE" sz="3600" dirty="0"/>
              <a:t>{هُوَ الَّذِي خَلَقَ السَّمَاوَاتِ وَالأَرْضَ فِي سِتَّةِ أَيَّامٍ ثُمَّ اسْتَوَى عَلَى الْعَرْشِ يَعْلَمُ مَا يَلِجُ فِي الأَرْضِ وَمَا يَخْرُجُ مِنْهَا وَمَا يَنزِلُ مِنَ السَّمَاء وَمَا يَعْرُجُ فِيهَا وَهُوَ مَعَكُمْ أَيْنَ مَا كُنتُمْ وَاللَّهُ بِمَا تَعْمَلُونَ بَصِيرٌ} الحديد: 4</a:t>
            </a:r>
            <a:endParaRPr lang="en-US" sz="3600" dirty="0"/>
          </a:p>
          <a:p>
            <a:pPr algn="ctr" rtl="1"/>
            <a:r>
              <a:rPr lang="ar-AE" sz="3600" dirty="0"/>
              <a:t> {مَا يَكُونُ مِن نَّجْوَى ثَلاثَةٍ إِلَاّ هُوَ رَابِعُهُمْ وَلا خَمْسَةٍ إِلَاّ هُوَ سَادِسُهُمْ وَلا أَدْنَى مِن ذَلِكَ وَلا أَكْثَرَ إِلَاّ هُوَ مَعَهُمْ أَيْنَ مَا كَانُوا ثُمَّ يُنَبِّئُهُم بِمَا عَمِلُوا يَوْمَ الْقِيَامَةِ إِنَّ اللَّهَ بِكُلِّ شَيْءٍ عَلِيمٌ}</a:t>
            </a:r>
            <a:endParaRPr lang="en-US" sz="3600" dirty="0"/>
          </a:p>
          <a:p>
            <a:pPr algn="ctr" rtl="1"/>
            <a:r>
              <a:rPr lang="ar-AE" sz="3600" dirty="0"/>
              <a:t>المجادلة: 7</a:t>
            </a:r>
            <a:endParaRPr lang="en-US" sz="3600" dirty="0"/>
          </a:p>
          <a:p>
            <a:pPr algn="ctr" rtl="1"/>
            <a:r>
              <a:rPr lang="ar-AE" sz="3600" dirty="0"/>
              <a:t> {لَا تَحْزَنْ إِنَّ اللَّهَ مَعَنَا} التوبة: 40</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
        <p:nvSpPr>
          <p:cNvPr id="11" name="TextBox 10">
            <a:extLst>
              <a:ext uri="{FF2B5EF4-FFF2-40B4-BE49-F238E27FC236}">
                <a16:creationId xmlns:a16="http://schemas.microsoft.com/office/drawing/2014/main" id="{76519E9B-4F84-4E15-B60A-065214A9E54C}"/>
              </a:ext>
            </a:extLst>
          </p:cNvPr>
          <p:cNvSpPr txBox="1"/>
          <p:nvPr/>
        </p:nvSpPr>
        <p:spPr>
          <a:xfrm>
            <a:off x="744070" y="7834385"/>
            <a:ext cx="10703859" cy="4524315"/>
          </a:xfrm>
          <a:prstGeom prst="rect">
            <a:avLst/>
          </a:prstGeom>
          <a:noFill/>
        </p:spPr>
        <p:txBody>
          <a:bodyPr wrap="square" rtlCol="0">
            <a:spAutoFit/>
          </a:bodyPr>
          <a:lstStyle/>
          <a:p>
            <a:pPr algn="ctr" rtl="1"/>
            <a:r>
              <a:rPr lang="ar-AE" sz="3600" dirty="0"/>
              <a:t>إثبات العلو, الفوقية, المتوفي</a:t>
            </a:r>
            <a:endParaRPr lang="en-US" sz="3600" dirty="0"/>
          </a:p>
          <a:p>
            <a:pPr algn="ctr" rtl="1"/>
            <a:endParaRPr lang="en-US" sz="3600" dirty="0"/>
          </a:p>
          <a:p>
            <a:pPr algn="ctr" rtl="1"/>
            <a:r>
              <a:rPr lang="ar-AE" sz="3600" dirty="0"/>
              <a:t>{يَا عِيسَى إِنِّي مُتَوَفِّيكَ وَرَافِعُكَ إِلَيَّ} آل عمران: 55</a:t>
            </a:r>
            <a:endParaRPr lang="en-US" sz="3600" dirty="0"/>
          </a:p>
          <a:p>
            <a:pPr algn="ctr" rtl="1"/>
            <a:r>
              <a:rPr lang="ar-AE" sz="3600" dirty="0"/>
              <a:t>{وَهُوَ الْعَلِيُّ الْعَظِيمُ} البقرة: 255</a:t>
            </a:r>
            <a:endParaRPr lang="en-US" sz="3600" dirty="0"/>
          </a:p>
          <a:p>
            <a:pPr algn="ctr" rtl="1"/>
            <a:r>
              <a:rPr lang="ar-AE" sz="3600" dirty="0"/>
              <a:t>{وَهُوَ الْقَاهِرُ فَوْقَ عِبَادِهِ} الأنعام: 18</a:t>
            </a:r>
            <a:endParaRPr lang="en-US" sz="3600" dirty="0"/>
          </a:p>
          <a:p>
            <a:pPr algn="ctr" rtl="1"/>
            <a:r>
              <a:rPr lang="ar-AE" sz="3600" dirty="0"/>
              <a:t>	{إِنَّا نَحْنُ نَزَّلْنَا الذِّكْرَ} الحجر: 9</a:t>
            </a:r>
            <a:endParaRPr lang="en-US" sz="3600" dirty="0"/>
          </a:p>
          <a:p>
            <a:pPr algn="ctr" rtl="1"/>
            <a:r>
              <a:rPr lang="ar-AE" sz="3600" dirty="0"/>
              <a:t>{إِلَيْهِ يَصْعَدُ الْكَلِمُ الطَّيِّبُ وَالْعَمَلُ الصَّالِحُ يَرْفَعُهُ} فاطر: 10</a:t>
            </a:r>
            <a:endParaRPr lang="en-US" sz="3600" dirty="0"/>
          </a:p>
          <a:p>
            <a:pPr algn="ctr" rtl="1"/>
            <a:r>
              <a:rPr lang="ar-AE" sz="3600" dirty="0"/>
              <a:t>{أَأَمِنْتُمْ مَنْ فِي السَّمَاءِ أَنْ يَخْسِفَ بِكُمُ الأَرْضَ} الملك: 16</a:t>
            </a:r>
            <a:endParaRPr lang="en-US" sz="3600" dirty="0"/>
          </a:p>
        </p:txBody>
      </p:sp>
    </p:spTree>
    <p:extLst>
      <p:ext uri="{BB962C8B-B14F-4D97-AF65-F5344CB8AC3E}">
        <p14:creationId xmlns:p14="http://schemas.microsoft.com/office/powerpoint/2010/main" val="1503404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186017" y="2321004"/>
            <a:ext cx="11819965" cy="2037096"/>
          </a:xfrm>
          <a:prstGeom prst="rect">
            <a:avLst/>
          </a:prstGeom>
          <a:noFill/>
        </p:spPr>
        <p:txBody>
          <a:bodyPr wrap="square" rtlCol="0">
            <a:spAutoFit/>
          </a:bodyPr>
          <a:lstStyle/>
          <a:p>
            <a:pPr marL="0" marR="0" indent="42037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إثبات التبارك و الملك و ذو الجلال و الإكرام</a:t>
            </a:r>
            <a:endParaRPr lang="en-US" sz="3600" dirty="0">
              <a:latin typeface="Calibri" panose="020F0502020204030204" pitchFamily="34" charset="0"/>
              <a:ea typeface="Calibri" panose="020F0502020204030204" pitchFamily="34" charset="0"/>
            </a:endParaRPr>
          </a:p>
          <a:p>
            <a:pPr marL="0" marR="0" indent="420370" algn="ctr" rtl="1">
              <a:lnSpc>
                <a:spcPct val="107000"/>
              </a:lnSpc>
              <a:spcBef>
                <a:spcPts val="0"/>
              </a:spcBef>
              <a:spcAft>
                <a:spcPts val="800"/>
              </a:spcAft>
            </a:pPr>
            <a:endParaRPr lang="en-US" sz="3600" dirty="0">
              <a:effectLst/>
              <a:ea typeface="Calibri" panose="020F0502020204030204" pitchFamily="34" charset="0"/>
            </a:endParaRPr>
          </a:p>
          <a:p>
            <a:pPr algn="ctr"/>
            <a:r>
              <a:rPr lang="ar-AE" sz="3600" dirty="0">
                <a:effectLst/>
                <a:ea typeface="Calibri" panose="020F0502020204030204" pitchFamily="34" charset="0"/>
              </a:rPr>
              <a:t>{‌تَبَارَكَ اسْمُ رَبِّكَ ذِي الْجَلالِ وَالأِكْرَامِ} الرحمن: 78</a:t>
            </a:r>
            <a:endParaRPr lang="en-US" sz="60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
        <p:nvSpPr>
          <p:cNvPr id="14" name="TextBox 13">
            <a:extLst>
              <a:ext uri="{FF2B5EF4-FFF2-40B4-BE49-F238E27FC236}">
                <a16:creationId xmlns:a16="http://schemas.microsoft.com/office/drawing/2014/main" id="{950FD2EA-3DEF-4985-9CBC-E7E84525D40D}"/>
              </a:ext>
            </a:extLst>
          </p:cNvPr>
          <p:cNvSpPr txBox="1"/>
          <p:nvPr/>
        </p:nvSpPr>
        <p:spPr>
          <a:xfrm>
            <a:off x="744070" y="7834385"/>
            <a:ext cx="10703859" cy="4524315"/>
          </a:xfrm>
          <a:prstGeom prst="rect">
            <a:avLst/>
          </a:prstGeom>
          <a:noFill/>
        </p:spPr>
        <p:txBody>
          <a:bodyPr wrap="square" rtlCol="0">
            <a:spAutoFit/>
          </a:bodyPr>
          <a:lstStyle/>
          <a:p>
            <a:pPr algn="ctr" rtl="1"/>
            <a:r>
              <a:rPr lang="ar-AE" sz="3600" dirty="0"/>
              <a:t>إثبات العلو, الفوقية, المتوفي</a:t>
            </a:r>
            <a:endParaRPr lang="en-US" sz="3600" dirty="0"/>
          </a:p>
          <a:p>
            <a:pPr algn="ctr" rtl="1"/>
            <a:endParaRPr lang="en-US" sz="3600" dirty="0"/>
          </a:p>
          <a:p>
            <a:pPr algn="ctr" rtl="1"/>
            <a:r>
              <a:rPr lang="ar-AE" sz="3600" dirty="0"/>
              <a:t>{يَا عِيسَى إِنِّي مُتَوَفِّيكَ وَرَافِعُكَ إِلَيَّ} آل عمران: 55</a:t>
            </a:r>
            <a:endParaRPr lang="en-US" sz="3600" dirty="0"/>
          </a:p>
          <a:p>
            <a:pPr algn="ctr" rtl="1"/>
            <a:r>
              <a:rPr lang="ar-AE" sz="3600" dirty="0"/>
              <a:t>{وَهُوَ الْعَلِيُّ الْعَظِيمُ} البقرة: 255</a:t>
            </a:r>
            <a:endParaRPr lang="en-US" sz="3600" dirty="0"/>
          </a:p>
          <a:p>
            <a:pPr algn="ctr" rtl="1"/>
            <a:r>
              <a:rPr lang="ar-AE" sz="3600" dirty="0"/>
              <a:t>{وَهُوَ الْقَاهِرُ فَوْقَ عِبَادِهِ} الأنعام: 18</a:t>
            </a:r>
            <a:endParaRPr lang="en-US" sz="3600" dirty="0"/>
          </a:p>
          <a:p>
            <a:pPr algn="ctr" rtl="1"/>
            <a:r>
              <a:rPr lang="ar-AE" sz="3600" dirty="0"/>
              <a:t>	{إِنَّا نَحْنُ نَزَّلْنَا الذِّكْرَ} الحجر: 9</a:t>
            </a:r>
            <a:endParaRPr lang="en-US" sz="3600" dirty="0"/>
          </a:p>
          <a:p>
            <a:pPr algn="ctr" rtl="1"/>
            <a:r>
              <a:rPr lang="ar-AE" sz="3600" dirty="0"/>
              <a:t>{إِلَيْهِ يَصْعَدُ الْكَلِمُ الطَّيِّبُ وَالْعَمَلُ الصَّالِحُ يَرْفَعُهُ} فاطر: 10</a:t>
            </a:r>
            <a:endParaRPr lang="en-US" sz="3600" dirty="0"/>
          </a:p>
          <a:p>
            <a:pPr algn="ctr" rtl="1"/>
            <a:r>
              <a:rPr lang="ar-AE" sz="3600" dirty="0"/>
              <a:t>{أَأَمِنْتُمْ مَنْ فِي السَّمَاءِ أَنْ يَخْسِفَ بِكُمُ الأَرْضَ} الملك: 16</a:t>
            </a:r>
            <a:endParaRPr lang="en-US" sz="3600" dirty="0"/>
          </a:p>
        </p:txBody>
      </p:sp>
    </p:spTree>
    <p:extLst>
      <p:ext uri="{BB962C8B-B14F-4D97-AF65-F5344CB8AC3E}">
        <p14:creationId xmlns:p14="http://schemas.microsoft.com/office/powerpoint/2010/main" val="2161621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186017" y="2311331"/>
            <a:ext cx="11819965" cy="3416320"/>
          </a:xfrm>
          <a:prstGeom prst="rect">
            <a:avLst/>
          </a:prstGeom>
          <a:noFill/>
        </p:spPr>
        <p:txBody>
          <a:bodyPr wrap="square" rtlCol="0">
            <a:spAutoFit/>
          </a:bodyPr>
          <a:lstStyle/>
          <a:p>
            <a:pPr algn="ctr" rtl="1"/>
            <a:r>
              <a:rPr lang="ar-AE" sz="3600" dirty="0"/>
              <a:t>إثبات صفة العفو و المغفرة والرحمة والعزة</a:t>
            </a:r>
            <a:endParaRPr lang="en-US" sz="3600" dirty="0"/>
          </a:p>
          <a:p>
            <a:pPr algn="ctr" rtl="1"/>
            <a:endParaRPr lang="en-US" sz="3600" dirty="0"/>
          </a:p>
          <a:p>
            <a:pPr algn="ctr" rtl="1"/>
            <a:r>
              <a:rPr lang="ar-SA" sz="3600" dirty="0"/>
              <a:t>‌</a:t>
            </a:r>
            <a:r>
              <a:rPr lang="ar-AE" sz="3600" dirty="0"/>
              <a:t>{</a:t>
            </a:r>
            <a:r>
              <a:rPr lang="ar-SA" sz="3600" dirty="0"/>
              <a:t>إِن ‌تُبۡدُواْ ‌خَيۡرًا ‌أَوۡ ‌تُخۡفُوهُ أَوۡ تَعۡفُواْ عَن سُوٓءٖ فَإِنَّ ٱللَّهَ كَانَ عَفُوّٗا قَدِيرًا</a:t>
            </a:r>
            <a:r>
              <a:rPr lang="ar-AE" sz="3600" dirty="0"/>
              <a:t>} النساء 149</a:t>
            </a:r>
            <a:endParaRPr lang="en-US" sz="3600" dirty="0"/>
          </a:p>
          <a:p>
            <a:pPr algn="ctr" rtl="1"/>
            <a:r>
              <a:rPr lang="ar-AE" sz="3600" dirty="0"/>
              <a:t>{إِنْ تُبْدُوا شَيْئاً أَوْ تُخْفُوهُ فَإِنَّ اللَّهَ كَانَ بِكُلِّ شَيْءٍ عَلِيماً} الأحزاب: 54</a:t>
            </a:r>
            <a:endParaRPr lang="en-US" sz="3600" dirty="0"/>
          </a:p>
          <a:p>
            <a:pPr algn="ctr" rtl="1"/>
            <a:r>
              <a:rPr lang="ar-AE" sz="3600" dirty="0"/>
              <a:t>{وَلْيَعْفُوا وَلْيَصْفَحُوا أَلا تُحِبُّونَ أَنْ يَغْفِرَ اللَّهُ لَكُمْ وَاللَّهُ غَفُورٌ رَحِيمٌ} النور: 22</a:t>
            </a:r>
            <a:endParaRPr lang="en-US" sz="3600" dirty="0"/>
          </a:p>
          <a:p>
            <a:pPr algn="ctr" rtl="1"/>
            <a:r>
              <a:rPr lang="ar-AE" sz="3600" dirty="0"/>
              <a:t>{وَلِلَّهِ الْعِزَّةُ وَلِرَسُولِهِ وَلِلْمُؤْمِنِينَ} المنافقون: 8</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1944676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3630958"/>
            <a:ext cx="13216798" cy="1200329"/>
          </a:xfrm>
          <a:prstGeom prst="rect">
            <a:avLst/>
          </a:prstGeom>
          <a:noFill/>
        </p:spPr>
        <p:txBody>
          <a:bodyPr wrap="square" rtlCol="0">
            <a:spAutoFit/>
          </a:bodyPr>
          <a:lstStyle/>
          <a:p>
            <a:pPr algn="ctr"/>
            <a:r>
              <a:rPr lang="ar-SA" sz="7200" dirty="0"/>
              <a:t>إثبات الأسماء و الصفات باعتبار ثبوتها</a:t>
            </a:r>
            <a:endParaRPr lang="en-US" sz="7200" dirty="0"/>
          </a:p>
        </p:txBody>
      </p:sp>
      <p:sp>
        <p:nvSpPr>
          <p:cNvPr id="3" name="Rectangle: Rounded Corners 2">
            <a:extLst>
              <a:ext uri="{FF2B5EF4-FFF2-40B4-BE49-F238E27FC236}">
                <a16:creationId xmlns:a16="http://schemas.microsoft.com/office/drawing/2014/main" id="{700AA289-D676-3DAE-CD54-458E049305C3}"/>
              </a:ext>
            </a:extLst>
          </p:cNvPr>
          <p:cNvSpPr/>
          <p:nvPr/>
        </p:nvSpPr>
        <p:spPr>
          <a:xfrm>
            <a:off x="3954779" y="7999766"/>
            <a:ext cx="4282441"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6" name="Rectangle: Rounded Corners 5">
            <a:extLst>
              <a:ext uri="{FF2B5EF4-FFF2-40B4-BE49-F238E27FC236}">
                <a16:creationId xmlns:a16="http://schemas.microsoft.com/office/drawing/2014/main" id="{552D68D5-0AF8-5A7E-5D32-D961F8F22C8E}"/>
              </a:ext>
            </a:extLst>
          </p:cNvPr>
          <p:cNvSpPr/>
          <p:nvPr/>
        </p:nvSpPr>
        <p:spPr>
          <a:xfrm>
            <a:off x="3954779" y="7999766"/>
            <a:ext cx="4282441"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7" name="TextBox 6">
            <a:extLst>
              <a:ext uri="{FF2B5EF4-FFF2-40B4-BE49-F238E27FC236}">
                <a16:creationId xmlns:a16="http://schemas.microsoft.com/office/drawing/2014/main" id="{2C1087AE-0F0B-4A17-A187-D5CE7329C9A9}"/>
              </a:ext>
            </a:extLst>
          </p:cNvPr>
          <p:cNvSpPr txBox="1"/>
          <p:nvPr/>
        </p:nvSpPr>
        <p:spPr>
          <a:xfrm>
            <a:off x="-2381252" y="624968"/>
            <a:ext cx="16954500" cy="830997"/>
          </a:xfrm>
          <a:prstGeom prst="rect">
            <a:avLst/>
          </a:prstGeom>
          <a:noFill/>
        </p:spPr>
        <p:txBody>
          <a:bodyPr wrap="square" rtlCol="0">
            <a:spAutoFit/>
          </a:bodyPr>
          <a:lstStyle/>
          <a:p>
            <a:pPr algn="ctr"/>
            <a:r>
              <a:rPr lang="ar-SA" sz="4800" dirty="0">
                <a:latin typeface="Dubai Medium" panose="020B0603030403030204" pitchFamily="34" charset="-78"/>
                <a:ea typeface="Cascadia Code" panose="020B0609020000020004" pitchFamily="49" charset="0"/>
                <a:cs typeface="Dubai Medium" panose="020B0603030403030204" pitchFamily="34" charset="-78"/>
              </a:rPr>
              <a:t>قاعدة أهل السنة في إثبات الأسماء و الصفات</a:t>
            </a:r>
            <a:endParaRPr lang="en-US" sz="4800" dirty="0">
              <a:latin typeface="Dubai Medium" panose="020B0603030403030204" pitchFamily="34" charset="-78"/>
              <a:ea typeface="Cascadia Code" panose="020B0609020000020004" pitchFamily="49" charset="0"/>
              <a:cs typeface="Dubai Medium" panose="020B0603030403030204" pitchFamily="34" charset="-78"/>
            </a:endParaRPr>
          </a:p>
        </p:txBody>
      </p:sp>
      <p:sp>
        <p:nvSpPr>
          <p:cNvPr id="8" name="TextBox 7">
            <a:extLst>
              <a:ext uri="{FF2B5EF4-FFF2-40B4-BE49-F238E27FC236}">
                <a16:creationId xmlns:a16="http://schemas.microsoft.com/office/drawing/2014/main" id="{63B36FDC-7478-4E7D-AC43-2778EBC9B570}"/>
              </a:ext>
            </a:extLst>
          </p:cNvPr>
          <p:cNvSpPr txBox="1"/>
          <p:nvPr/>
        </p:nvSpPr>
        <p:spPr>
          <a:xfrm>
            <a:off x="668382" y="6798899"/>
            <a:ext cx="10855233" cy="2215991"/>
          </a:xfrm>
          <a:prstGeom prst="rect">
            <a:avLst/>
          </a:prstGeom>
          <a:noFill/>
        </p:spPr>
        <p:txBody>
          <a:bodyPr wrap="square" rtlCol="0">
            <a:spAutoFit/>
          </a:bodyPr>
          <a:lstStyle/>
          <a:p>
            <a:pPr algn="ctr"/>
            <a:r>
              <a:rPr lang="ar-SA" sz="13800" dirty="0">
                <a:latin typeface="Andalus" panose="02020603050405020304" pitchFamily="18" charset="-78"/>
                <a:cs typeface="Andalus" panose="02020603050405020304" pitchFamily="18" charset="-78"/>
              </a:rPr>
              <a:t>الأسماء و الصفات</a:t>
            </a:r>
            <a:endParaRPr lang="en-US" sz="13800" dirty="0">
              <a:latin typeface="Andalus" panose="02020603050405020304" pitchFamily="18" charset="-78"/>
              <a:cs typeface="Andalus" panose="02020603050405020304" pitchFamily="18" charset="-78"/>
            </a:endParaRPr>
          </a:p>
        </p:txBody>
      </p:sp>
      <p:sp>
        <p:nvSpPr>
          <p:cNvPr id="4" name="Rectangle: Rounded Corners 3">
            <a:extLst>
              <a:ext uri="{FF2B5EF4-FFF2-40B4-BE49-F238E27FC236}">
                <a16:creationId xmlns:a16="http://schemas.microsoft.com/office/drawing/2014/main" id="{B12C8658-2C8A-4790-BA50-A9E72E6A2081}"/>
              </a:ext>
            </a:extLst>
          </p:cNvPr>
          <p:cNvSpPr/>
          <p:nvPr/>
        </p:nvSpPr>
        <p:spPr>
          <a:xfrm>
            <a:off x="2613853" y="1847042"/>
            <a:ext cx="8054788" cy="3707946"/>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ar-AE" sz="3200" dirty="0">
                <a:effectLst/>
                <a:ea typeface="Calibri" panose="020F0502020204030204" pitchFamily="34" charset="0"/>
              </a:rPr>
              <a:t>إثبات ما أثبته الله لنفسه و ما أثبته له رسوله صلى الله عليه و سلم من الأسماء و الصفات أو تنزيه الله عما نزه عنه نفسه أو نزهه عنه رسوله صلى الله عليه  سلم من النقائص و العيوب من غير تمثيل و لا تشبيه و من غير تحريف و لا تعطيل (كتاب من أصول أهل السنة و الجماعة)</a:t>
            </a:r>
            <a:endParaRPr lang="en-US" sz="5400" dirty="0"/>
          </a:p>
        </p:txBody>
      </p:sp>
      <p:pic>
        <p:nvPicPr>
          <p:cNvPr id="9" name="Graphic 8">
            <a:extLst>
              <a:ext uri="{FF2B5EF4-FFF2-40B4-BE49-F238E27FC236}">
                <a16:creationId xmlns:a16="http://schemas.microsoft.com/office/drawing/2014/main" id="{4B4A82A2-A632-4259-AE55-C824B9C08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1818" y="1603995"/>
            <a:ext cx="4183635" cy="4194041"/>
          </a:xfrm>
          <a:prstGeom prst="rect">
            <a:avLst/>
          </a:prstGeom>
        </p:spPr>
      </p:pic>
      <p:pic>
        <p:nvPicPr>
          <p:cNvPr id="10" name="Graphic 9">
            <a:extLst>
              <a:ext uri="{FF2B5EF4-FFF2-40B4-BE49-F238E27FC236}">
                <a16:creationId xmlns:a16="http://schemas.microsoft.com/office/drawing/2014/main" id="{8DABF044-D3AB-4FBD-8499-1114AC366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6177" y="3943431"/>
            <a:ext cx="3985758" cy="2855468"/>
          </a:xfrm>
          <a:prstGeom prst="rect">
            <a:avLst/>
          </a:prstGeom>
        </p:spPr>
      </p:pic>
    </p:spTree>
    <p:extLst>
      <p:ext uri="{BB962C8B-B14F-4D97-AF65-F5344CB8AC3E}">
        <p14:creationId xmlns:p14="http://schemas.microsoft.com/office/powerpoint/2010/main" val="678908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546E5F-7797-47AF-942D-AAFA52F7849F}"/>
              </a:ext>
            </a:extLst>
          </p:cNvPr>
          <p:cNvSpPr txBox="1"/>
          <p:nvPr/>
        </p:nvSpPr>
        <p:spPr>
          <a:xfrm>
            <a:off x="1635034" y="2405995"/>
            <a:ext cx="8921932" cy="2046009"/>
          </a:xfrm>
          <a:prstGeom prst="rect">
            <a:avLst/>
          </a:prstGeom>
          <a:noFill/>
        </p:spPr>
        <p:txBody>
          <a:bodyPr wrap="square" rtlCol="0">
            <a:spAutoFit/>
          </a:bodyPr>
          <a:lstStyle/>
          <a:p>
            <a:pPr marL="0" marR="0" indent="42037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إثبات الرزاق, ذو القوة, المتين</a:t>
            </a:r>
            <a:endParaRPr lang="en-US" sz="3600" dirty="0">
              <a:effectLst/>
              <a:latin typeface="Calibri" panose="020F0502020204030204" pitchFamily="34" charset="0"/>
              <a:ea typeface="Calibri" panose="020F0502020204030204" pitchFamily="34" charset="0"/>
            </a:endParaRPr>
          </a:p>
          <a:p>
            <a:pPr marL="0" marR="0" indent="420370" algn="ctr" rtl="1">
              <a:lnSpc>
                <a:spcPct val="107000"/>
              </a:lnSpc>
              <a:spcBef>
                <a:spcPts val="0"/>
              </a:spcBef>
              <a:spcAft>
                <a:spcPts val="800"/>
              </a:spcAft>
            </a:pPr>
            <a:endParaRPr lang="en-US" sz="3600" dirty="0">
              <a:effectLst/>
              <a:latin typeface="Calibri" panose="020F0502020204030204" pitchFamily="34" charset="0"/>
              <a:ea typeface="Calibri" panose="020F0502020204030204" pitchFamily="34" charset="0"/>
            </a:endParaRPr>
          </a:p>
          <a:p>
            <a:pPr marL="0" marR="0" indent="42037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{إِنَّ اللَّهَ هُوَ ‌الرَّزَّاقُ ذُو الْقُوَّةِ الْمَتِينُ}</a:t>
            </a:r>
            <a:endParaRPr lang="en-US" sz="3600" dirty="0">
              <a:effectLst/>
              <a:latin typeface="Calibri" panose="020F0502020204030204" pitchFamily="34" charset="0"/>
              <a:ea typeface="Calibri" panose="020F0502020204030204" pitchFamily="34" charset="0"/>
            </a:endParaRPr>
          </a:p>
        </p:txBody>
      </p:sp>
      <p:sp>
        <p:nvSpPr>
          <p:cNvPr id="11" name="Rectangle: Rounded Corners 10">
            <a:extLst>
              <a:ext uri="{FF2B5EF4-FFF2-40B4-BE49-F238E27FC236}">
                <a16:creationId xmlns:a16="http://schemas.microsoft.com/office/drawing/2014/main" id="{932E47FE-BEDC-4B87-A836-0477DF4133A6}"/>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Tree>
    <p:extLst>
      <p:ext uri="{BB962C8B-B14F-4D97-AF65-F5344CB8AC3E}">
        <p14:creationId xmlns:p14="http://schemas.microsoft.com/office/powerpoint/2010/main" val="1722852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546E5F-7797-47AF-942D-AAFA52F7849F}"/>
              </a:ext>
            </a:extLst>
          </p:cNvPr>
          <p:cNvSpPr txBox="1"/>
          <p:nvPr/>
        </p:nvSpPr>
        <p:spPr>
          <a:xfrm>
            <a:off x="1635034" y="1015230"/>
            <a:ext cx="8921932" cy="4827540"/>
          </a:xfrm>
          <a:prstGeom prst="rect">
            <a:avLst/>
          </a:prstGeom>
          <a:noFill/>
        </p:spPr>
        <p:txBody>
          <a:bodyPr wrap="square" rtlCol="0">
            <a:spAutoFit/>
          </a:bodyPr>
          <a:lstStyle/>
          <a:p>
            <a:pPr marL="0" marR="0" indent="42037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إثبات صفة المحبة</a:t>
            </a:r>
            <a:endParaRPr lang="en-US" sz="3600" dirty="0">
              <a:effectLst/>
              <a:latin typeface="Calibri" panose="020F0502020204030204" pitchFamily="34" charset="0"/>
              <a:ea typeface="Calibri" panose="020F0502020204030204" pitchFamily="34" charset="0"/>
            </a:endParaRPr>
          </a:p>
          <a:p>
            <a:pPr marL="0" marR="0" indent="420370" algn="ctr" rtl="1">
              <a:lnSpc>
                <a:spcPct val="107000"/>
              </a:lnSpc>
              <a:spcBef>
                <a:spcPts val="0"/>
              </a:spcBef>
              <a:spcAft>
                <a:spcPts val="800"/>
              </a:spcAft>
            </a:pPr>
            <a:endParaRPr lang="en-US" sz="3600" dirty="0">
              <a:effectLst/>
              <a:latin typeface="Calibri" panose="020F0502020204030204" pitchFamily="34" charset="0"/>
              <a:ea typeface="Calibri" panose="020F0502020204030204" pitchFamily="34" charset="0"/>
            </a:endParaRPr>
          </a:p>
          <a:p>
            <a:pPr marL="0" marR="0" indent="42037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{وَأَحْسِنُوَاْ إِنَّ اللَّهَ يُحِبُّ الْمُحْسِنِينَ} </a:t>
            </a:r>
            <a:endParaRPr lang="en-US" sz="3600" dirty="0">
              <a:effectLst/>
              <a:latin typeface="Calibri" panose="020F0502020204030204" pitchFamily="34" charset="0"/>
              <a:ea typeface="Calibri" panose="020F0502020204030204" pitchFamily="34" charset="0"/>
            </a:endParaRPr>
          </a:p>
          <a:p>
            <a:pPr marL="0" marR="0" indent="42037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{وَأَقْسِطُوا إِنَّ اللَّهَ يُحِبُّ الْمُقْسِطِينَ} </a:t>
            </a:r>
            <a:endParaRPr lang="en-US" sz="3600" dirty="0">
              <a:effectLst/>
              <a:latin typeface="Calibri" panose="020F0502020204030204" pitchFamily="34" charset="0"/>
              <a:ea typeface="Calibri" panose="020F0502020204030204" pitchFamily="34" charset="0"/>
            </a:endParaRPr>
          </a:p>
          <a:p>
            <a:pPr marL="0" marR="0" indent="42037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{فَمَا اسْتَقَامُواْ لَكُمْ فَاسْتَقِيمُواْ لَهُمْ إِنَّ اللَّهَ يُحِبُّ الْمُتَّقِينَ} </a:t>
            </a:r>
            <a:endParaRPr lang="en-US" sz="3600" dirty="0">
              <a:effectLst/>
              <a:latin typeface="Calibri" panose="020F0502020204030204" pitchFamily="34" charset="0"/>
              <a:ea typeface="Calibri" panose="020F0502020204030204" pitchFamily="34" charset="0"/>
            </a:endParaRPr>
          </a:p>
          <a:p>
            <a:pPr marL="0" marR="0" indent="42037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{إِنَّ اللَّهَ يُحِبُّ التَّوَّابِينَ وَيُحِبُّ الْمُتَطَهِّرِينَ}</a:t>
            </a:r>
            <a:endParaRPr lang="en-US" sz="3600" dirty="0">
              <a:effectLst/>
              <a:latin typeface="Calibri" panose="020F0502020204030204" pitchFamily="34" charset="0"/>
              <a:ea typeface="Calibri" panose="020F0502020204030204" pitchFamily="34" charset="0"/>
            </a:endParaRPr>
          </a:p>
          <a:p>
            <a:pPr marL="0" marR="0" indent="42037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{قُلْ إِن كُنتُمْ تُحِبُّونَ اللَّهَ فَاتَّبِعُونِي يُحْبِبْكُمُ اللَّهُ} </a:t>
            </a:r>
            <a:endParaRPr lang="en-US" sz="3600" dirty="0">
              <a:effectLst/>
              <a:latin typeface="Calibri" panose="020F0502020204030204" pitchFamily="34" charset="0"/>
              <a:ea typeface="Calibri" panose="020F0502020204030204" pitchFamily="34" charset="0"/>
            </a:endParaRPr>
          </a:p>
        </p:txBody>
      </p:sp>
      <p:sp>
        <p:nvSpPr>
          <p:cNvPr id="3" name="Rectangle: Rounded Corners 2">
            <a:extLst>
              <a:ext uri="{FF2B5EF4-FFF2-40B4-BE49-F238E27FC236}">
                <a16:creationId xmlns:a16="http://schemas.microsoft.com/office/drawing/2014/main" id="{3528E114-902C-4B1D-BE24-8EB7BBFA56BB}"/>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Tree>
    <p:extLst>
      <p:ext uri="{BB962C8B-B14F-4D97-AF65-F5344CB8AC3E}">
        <p14:creationId xmlns:p14="http://schemas.microsoft.com/office/powerpoint/2010/main" val="12670904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546E5F-7797-47AF-942D-AAFA52F7849F}"/>
              </a:ext>
            </a:extLst>
          </p:cNvPr>
          <p:cNvSpPr txBox="1"/>
          <p:nvPr/>
        </p:nvSpPr>
        <p:spPr>
          <a:xfrm>
            <a:off x="1635034" y="1015230"/>
            <a:ext cx="8921932" cy="5420330"/>
          </a:xfrm>
          <a:prstGeom prst="rect">
            <a:avLst/>
          </a:prstGeom>
          <a:noFill/>
        </p:spPr>
        <p:txBody>
          <a:bodyPr wrap="square" rtlCol="0">
            <a:spAutoFit/>
          </a:bodyPr>
          <a:lstStyle/>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إثبات الوجه لله تعالى</a:t>
            </a: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{وَيَبْقَى وَجْهُ رَبِّكَ ذُو الْجَلالِ وَالإِكْرَامِ} </a:t>
            </a: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{كُلُّ شَيْءٍ هَالِكٌ إِلَاّ وَجْهَهُ} </a:t>
            </a: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 إثبات اليد لله تعالى</a:t>
            </a: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{مَا مَنَعَكَ أَن تَسْجُدَ لِمَا خَلَقْتُ بِيَدَيَّ} </a:t>
            </a: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{وَقَالَتِ الْيَهُودُ يَدُ اللَّهِ مَغْلُولَةٌ غُلَّتْ أَيْدِيهِمْ وَلُعِنُواْ بِمَا قَالُواْ بَلْ يَدَاهُ مَبْسُوطَتَانِ يُنفِقُ كَيْفَ يَشَاء} </a:t>
            </a:r>
            <a:endParaRPr lang="en-US" sz="3600" dirty="0">
              <a:effectLst/>
              <a:latin typeface="Calibri" panose="020F0502020204030204" pitchFamily="34" charset="0"/>
              <a:ea typeface="Calibri" panose="020F0502020204030204" pitchFamily="34" charset="0"/>
            </a:endParaRPr>
          </a:p>
        </p:txBody>
      </p:sp>
      <p:sp>
        <p:nvSpPr>
          <p:cNvPr id="3" name="Rectangle: Rounded Corners 2">
            <a:extLst>
              <a:ext uri="{FF2B5EF4-FFF2-40B4-BE49-F238E27FC236}">
                <a16:creationId xmlns:a16="http://schemas.microsoft.com/office/drawing/2014/main" id="{3528E114-902C-4B1D-BE24-8EB7BBFA56BB}"/>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Tree>
    <p:extLst>
      <p:ext uri="{BB962C8B-B14F-4D97-AF65-F5344CB8AC3E}">
        <p14:creationId xmlns:p14="http://schemas.microsoft.com/office/powerpoint/2010/main" val="2913219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546E5F-7797-47AF-942D-AAFA52F7849F}"/>
              </a:ext>
            </a:extLst>
          </p:cNvPr>
          <p:cNvSpPr txBox="1"/>
          <p:nvPr/>
        </p:nvSpPr>
        <p:spPr>
          <a:xfrm>
            <a:off x="1635034" y="1414217"/>
            <a:ext cx="8921932" cy="4029565"/>
          </a:xfrm>
          <a:prstGeom prst="rect">
            <a:avLst/>
          </a:prstGeom>
          <a:noFill/>
        </p:spPr>
        <p:txBody>
          <a:bodyPr wrap="square" rtlCol="0">
            <a:spAutoFit/>
          </a:bodyPr>
          <a:lstStyle/>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إثبات العين لله تعالى</a:t>
            </a: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{وَاصْبِرْ لِحُكْمِ رَبِّكَ فَإِنَّكَ بِأَعْيُنِنَا} </a:t>
            </a: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{وَحَمَلْنَاهُ عَلَى ذَاتِ أَلْوَاحٍ وَدُسُرٍ * تَجْرِي بِأَعْيُنِنَا جَزَاء لِّمَن كَانَ كُفِرَ} </a:t>
            </a:r>
            <a:endParaRPr lang="en-US" sz="3600" dirty="0">
              <a:effectLst/>
              <a:latin typeface="Calibri" panose="020F0502020204030204" pitchFamily="34" charset="0"/>
              <a:ea typeface="Calibri" panose="020F0502020204030204" pitchFamily="34" charset="0"/>
            </a:endParaRPr>
          </a:p>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{وَأَلْقَيْتُ عَلَيْكَ مَحَبَّةً مِّنِّي وَلِتُصْنَعَ عَلَى عَيْنِي}</a:t>
            </a:r>
            <a:endParaRPr lang="en-US" sz="3600" dirty="0">
              <a:effectLst/>
              <a:latin typeface="Calibri" panose="020F0502020204030204" pitchFamily="34" charset="0"/>
              <a:ea typeface="Calibri" panose="020F0502020204030204" pitchFamily="34" charset="0"/>
            </a:endParaRPr>
          </a:p>
        </p:txBody>
      </p:sp>
      <p:sp>
        <p:nvSpPr>
          <p:cNvPr id="3" name="Rectangle: Rounded Corners 2">
            <a:extLst>
              <a:ext uri="{FF2B5EF4-FFF2-40B4-BE49-F238E27FC236}">
                <a16:creationId xmlns:a16="http://schemas.microsoft.com/office/drawing/2014/main" id="{3528E114-902C-4B1D-BE24-8EB7BBFA56BB}"/>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Tree>
    <p:extLst>
      <p:ext uri="{BB962C8B-B14F-4D97-AF65-F5344CB8AC3E}">
        <p14:creationId xmlns:p14="http://schemas.microsoft.com/office/powerpoint/2010/main" val="3926547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2828835"/>
            <a:ext cx="13216798" cy="1200329"/>
          </a:xfrm>
          <a:prstGeom prst="rect">
            <a:avLst/>
          </a:prstGeom>
          <a:noFill/>
        </p:spPr>
        <p:txBody>
          <a:bodyPr wrap="square" rtlCol="0">
            <a:spAutoFit/>
          </a:bodyPr>
          <a:lstStyle/>
          <a:p>
            <a:pPr algn="ctr"/>
            <a:r>
              <a:rPr lang="ar-SA" sz="7200" dirty="0"/>
              <a:t>إثبات الأسماء و الصفات باعتبار ثبوتها</a:t>
            </a:r>
            <a:endParaRPr lang="en-US" sz="7200" dirty="0"/>
          </a:p>
        </p:txBody>
      </p:sp>
      <p:sp>
        <p:nvSpPr>
          <p:cNvPr id="3" name="Rectangle: Rounded Corners 2">
            <a:extLst>
              <a:ext uri="{FF2B5EF4-FFF2-40B4-BE49-F238E27FC236}">
                <a16:creationId xmlns:a16="http://schemas.microsoft.com/office/drawing/2014/main" id="{700AA289-D676-3DAE-CD54-458E049305C3}"/>
              </a:ext>
            </a:extLst>
          </p:cNvPr>
          <p:cNvSpPr/>
          <p:nvPr/>
        </p:nvSpPr>
        <p:spPr>
          <a:xfrm>
            <a:off x="3954779" y="7999766"/>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6" name="Rectangle: Rounded Corners 5">
            <a:extLst>
              <a:ext uri="{FF2B5EF4-FFF2-40B4-BE49-F238E27FC236}">
                <a16:creationId xmlns:a16="http://schemas.microsoft.com/office/drawing/2014/main" id="{552D68D5-0AF8-5A7E-5D32-D961F8F22C8E}"/>
              </a:ext>
            </a:extLst>
          </p:cNvPr>
          <p:cNvSpPr/>
          <p:nvPr/>
        </p:nvSpPr>
        <p:spPr>
          <a:xfrm>
            <a:off x="3954779" y="7999766"/>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7" name="TextBox 6">
            <a:extLst>
              <a:ext uri="{FF2B5EF4-FFF2-40B4-BE49-F238E27FC236}">
                <a16:creationId xmlns:a16="http://schemas.microsoft.com/office/drawing/2014/main" id="{EA0746E5-44E7-4FD4-92E8-AEAAE7844D67}"/>
              </a:ext>
            </a:extLst>
          </p:cNvPr>
          <p:cNvSpPr txBox="1"/>
          <p:nvPr/>
        </p:nvSpPr>
        <p:spPr>
          <a:xfrm>
            <a:off x="668382" y="8645604"/>
            <a:ext cx="10855233" cy="2215991"/>
          </a:xfrm>
          <a:prstGeom prst="rect">
            <a:avLst/>
          </a:prstGeom>
          <a:noFill/>
        </p:spPr>
        <p:txBody>
          <a:bodyPr wrap="square" rtlCol="0">
            <a:spAutoFit/>
          </a:bodyPr>
          <a:lstStyle/>
          <a:p>
            <a:pPr algn="ctr"/>
            <a:r>
              <a:rPr lang="ar-SA" sz="13800" dirty="0">
                <a:latin typeface="Andalus" panose="02020603050405020304" pitchFamily="18" charset="-78"/>
                <a:cs typeface="Andalus" panose="02020603050405020304" pitchFamily="18" charset="-78"/>
              </a:rPr>
              <a:t>الأسماء و الصفات</a:t>
            </a:r>
            <a:endParaRPr lang="en-US" sz="13800" dirty="0">
              <a:latin typeface="Andalus" panose="02020603050405020304" pitchFamily="18" charset="-78"/>
              <a:cs typeface="Andalus" panose="02020603050405020304" pitchFamily="18" charset="-78"/>
            </a:endParaRPr>
          </a:p>
        </p:txBody>
      </p:sp>
      <p:pic>
        <p:nvPicPr>
          <p:cNvPr id="8" name="Graphic 7">
            <a:extLst>
              <a:ext uri="{FF2B5EF4-FFF2-40B4-BE49-F238E27FC236}">
                <a16:creationId xmlns:a16="http://schemas.microsoft.com/office/drawing/2014/main" id="{B8802489-9735-4C26-BA22-2DE7582E9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100186">
            <a:off x="-4878560" y="1603995"/>
            <a:ext cx="4183635" cy="4194041"/>
          </a:xfrm>
          <a:prstGeom prst="rect">
            <a:avLst/>
          </a:prstGeom>
        </p:spPr>
      </p:pic>
      <p:sp>
        <p:nvSpPr>
          <p:cNvPr id="9" name="Rectangle: Rounded Corners 8">
            <a:extLst>
              <a:ext uri="{FF2B5EF4-FFF2-40B4-BE49-F238E27FC236}">
                <a16:creationId xmlns:a16="http://schemas.microsoft.com/office/drawing/2014/main" id="{0FC63EB5-7BC3-4B9B-9378-AE492FBBCF73}"/>
              </a:ext>
            </a:extLst>
          </p:cNvPr>
          <p:cNvSpPr/>
          <p:nvPr/>
        </p:nvSpPr>
        <p:spPr>
          <a:xfrm>
            <a:off x="12445639" y="2743199"/>
            <a:ext cx="6002021" cy="2481943"/>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ar-SA" sz="3600" dirty="0"/>
              <a:t>إثبات ما وصف الله به نفسه و بما</a:t>
            </a:r>
            <a:endParaRPr lang="en-US" sz="3600" dirty="0"/>
          </a:p>
        </p:txBody>
      </p:sp>
      <p:sp>
        <p:nvSpPr>
          <p:cNvPr id="10" name="TextBox 9">
            <a:extLst>
              <a:ext uri="{FF2B5EF4-FFF2-40B4-BE49-F238E27FC236}">
                <a16:creationId xmlns:a16="http://schemas.microsoft.com/office/drawing/2014/main" id="{9ACC5FC8-186B-47C7-8E0F-C4254F31E625}"/>
              </a:ext>
            </a:extLst>
          </p:cNvPr>
          <p:cNvSpPr txBox="1"/>
          <p:nvPr/>
        </p:nvSpPr>
        <p:spPr>
          <a:xfrm>
            <a:off x="9623935" y="1329492"/>
            <a:ext cx="16954500" cy="830997"/>
          </a:xfrm>
          <a:prstGeom prst="rect">
            <a:avLst/>
          </a:prstGeom>
          <a:noFill/>
        </p:spPr>
        <p:txBody>
          <a:bodyPr wrap="square" rtlCol="0">
            <a:spAutoFit/>
          </a:bodyPr>
          <a:lstStyle/>
          <a:p>
            <a:pPr algn="ctr"/>
            <a:r>
              <a:rPr lang="ar-SA" sz="4800" u="sng" dirty="0">
                <a:latin typeface="Dubai Medium" panose="020B0603030403030204" pitchFamily="34" charset="-78"/>
                <a:ea typeface="Cascadia Code" panose="020B0609020000020004" pitchFamily="49" charset="0"/>
                <a:cs typeface="Dubai Medium" panose="020B0603030403030204" pitchFamily="34" charset="-78"/>
              </a:rPr>
              <a:t>قاعدة أهل السنة في إثبات الأسماء و الصفات</a:t>
            </a:r>
            <a:endParaRPr lang="en-US" sz="4800" u="sng" dirty="0">
              <a:latin typeface="Dubai Medium" panose="020B0603030403030204" pitchFamily="34" charset="-78"/>
              <a:ea typeface="Cascadia Code" panose="020B0609020000020004" pitchFamily="49" charset="0"/>
              <a:cs typeface="Dubai Medium" panose="020B0603030403030204" pitchFamily="34" charset="-78"/>
            </a:endParaRPr>
          </a:p>
        </p:txBody>
      </p:sp>
      <p:sp>
        <p:nvSpPr>
          <p:cNvPr id="11" name="Rectangle: Rounded Corners 10">
            <a:extLst>
              <a:ext uri="{FF2B5EF4-FFF2-40B4-BE49-F238E27FC236}">
                <a16:creationId xmlns:a16="http://schemas.microsoft.com/office/drawing/2014/main" id="{BCA6EFB3-F5C3-4353-AAD7-A7ECDD6E77EF}"/>
              </a:ext>
            </a:extLst>
          </p:cNvPr>
          <p:cNvSpPr/>
          <p:nvPr/>
        </p:nvSpPr>
        <p:spPr>
          <a:xfrm>
            <a:off x="12524777" y="1847042"/>
            <a:ext cx="8054788" cy="3707946"/>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ar-AE" sz="3200" dirty="0">
                <a:effectLst/>
                <a:ea typeface="Calibri" panose="020F0502020204030204" pitchFamily="34" charset="0"/>
              </a:rPr>
              <a:t>إثبات ما أثبته الله لنفسه و ما أثبته له رسوله صلى الله عليه و سلم من الأسماء و الصفات أو تنزيه الله عما نزه عنه نفسه أو نزهه عنه رسوله صلى الله عليه  سلم من النقائص و العيوب من غير تمثيل و لا تشبيه و من غير تحريف و لا تعطيل (كتاب من أصول أهل السنة و الجماعة)</a:t>
            </a:r>
            <a:endParaRPr lang="en-US" sz="5400" dirty="0"/>
          </a:p>
        </p:txBody>
      </p:sp>
    </p:spTree>
    <p:extLst>
      <p:ext uri="{BB962C8B-B14F-4D97-AF65-F5344CB8AC3E}">
        <p14:creationId xmlns:p14="http://schemas.microsoft.com/office/powerpoint/2010/main" val="13135370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50219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3" name="Rectangle: Rounded Corners 2">
            <a:extLst>
              <a:ext uri="{FF2B5EF4-FFF2-40B4-BE49-F238E27FC236}">
                <a16:creationId xmlns:a16="http://schemas.microsoft.com/office/drawing/2014/main" id="{BF49B825-9234-3315-0A2F-32235AEDD7A7}"/>
              </a:ext>
            </a:extLst>
          </p:cNvPr>
          <p:cNvSpPr/>
          <p:nvPr/>
        </p:nvSpPr>
        <p:spPr>
          <a:xfrm>
            <a:off x="7344918" y="3148400"/>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المثبة</a:t>
            </a:r>
          </a:p>
        </p:txBody>
      </p:sp>
      <p:sp>
        <p:nvSpPr>
          <p:cNvPr id="4" name="Rectangle: Rounded Corners 3">
            <a:extLst>
              <a:ext uri="{FF2B5EF4-FFF2-40B4-BE49-F238E27FC236}">
                <a16:creationId xmlns:a16="http://schemas.microsoft.com/office/drawing/2014/main" id="{00817559-15D3-9775-C021-990D2E693767}"/>
              </a:ext>
            </a:extLst>
          </p:cNvPr>
          <p:cNvSpPr/>
          <p:nvPr/>
        </p:nvSpPr>
        <p:spPr>
          <a:xfrm>
            <a:off x="564641" y="3148401"/>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5" name="Rectangle: Rounded Corners 4">
            <a:extLst>
              <a:ext uri="{FF2B5EF4-FFF2-40B4-BE49-F238E27FC236}">
                <a16:creationId xmlns:a16="http://schemas.microsoft.com/office/drawing/2014/main" id="{49F63AC5-B33D-4565-968B-335059737A40}"/>
              </a:ext>
            </a:extLst>
          </p:cNvPr>
          <p:cNvSpPr/>
          <p:nvPr/>
        </p:nvSpPr>
        <p:spPr>
          <a:xfrm>
            <a:off x="4751832" y="7925963"/>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ذاتية</a:t>
            </a:r>
            <a:endParaRPr lang="ar-SA" sz="1100" dirty="0"/>
          </a:p>
        </p:txBody>
      </p:sp>
      <p:sp>
        <p:nvSpPr>
          <p:cNvPr id="6" name="Rectangle: Rounded Corners 5">
            <a:extLst>
              <a:ext uri="{FF2B5EF4-FFF2-40B4-BE49-F238E27FC236}">
                <a16:creationId xmlns:a16="http://schemas.microsoft.com/office/drawing/2014/main" id="{59B410B3-C231-460D-B985-9941168DB17D}"/>
              </a:ext>
            </a:extLst>
          </p:cNvPr>
          <p:cNvSpPr/>
          <p:nvPr/>
        </p:nvSpPr>
        <p:spPr>
          <a:xfrm>
            <a:off x="4751832" y="7935684"/>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فعلية</a:t>
            </a:r>
            <a:endParaRPr lang="ar-SA" sz="1100" dirty="0"/>
          </a:p>
        </p:txBody>
      </p:sp>
    </p:spTree>
    <p:extLst>
      <p:ext uri="{BB962C8B-B14F-4D97-AF65-F5344CB8AC3E}">
        <p14:creationId xmlns:p14="http://schemas.microsoft.com/office/powerpoint/2010/main" val="447024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3" name="Rectangle: Rounded Corners 2">
            <a:extLst>
              <a:ext uri="{FF2B5EF4-FFF2-40B4-BE49-F238E27FC236}">
                <a16:creationId xmlns:a16="http://schemas.microsoft.com/office/drawing/2014/main" id="{BF49B825-9234-3315-0A2F-32235AEDD7A7}"/>
              </a:ext>
            </a:extLst>
          </p:cNvPr>
          <p:cNvSpPr/>
          <p:nvPr/>
        </p:nvSpPr>
        <p:spPr>
          <a:xfrm>
            <a:off x="2952750" y="37976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الأسماء و الصفات المثبة</a:t>
            </a:r>
          </a:p>
        </p:txBody>
      </p:sp>
      <p:sp>
        <p:nvSpPr>
          <p:cNvPr id="26" name="Rectangle: Rounded Corners 25">
            <a:extLst>
              <a:ext uri="{FF2B5EF4-FFF2-40B4-BE49-F238E27FC236}">
                <a16:creationId xmlns:a16="http://schemas.microsoft.com/office/drawing/2014/main" id="{8B224566-A089-E43E-1C90-F9C4056C8A98}"/>
              </a:ext>
            </a:extLst>
          </p:cNvPr>
          <p:cNvSpPr/>
          <p:nvPr/>
        </p:nvSpPr>
        <p:spPr>
          <a:xfrm>
            <a:off x="8356634" y="3294736"/>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ذاتية</a:t>
            </a:r>
            <a:endParaRPr lang="ar-SA" sz="1100" dirty="0"/>
          </a:p>
        </p:txBody>
      </p:sp>
      <p:sp>
        <p:nvSpPr>
          <p:cNvPr id="27" name="Rectangle: Rounded Corners 26">
            <a:extLst>
              <a:ext uri="{FF2B5EF4-FFF2-40B4-BE49-F238E27FC236}">
                <a16:creationId xmlns:a16="http://schemas.microsoft.com/office/drawing/2014/main" id="{D3DF9C8F-34CB-882E-52C9-A7A09E98BBEB}"/>
              </a:ext>
            </a:extLst>
          </p:cNvPr>
          <p:cNvSpPr/>
          <p:nvPr/>
        </p:nvSpPr>
        <p:spPr>
          <a:xfrm>
            <a:off x="1147030" y="3276593"/>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فعلية</a:t>
            </a:r>
            <a:endParaRPr lang="ar-SA" sz="1100" dirty="0"/>
          </a:p>
        </p:txBody>
      </p:sp>
      <p:sp>
        <p:nvSpPr>
          <p:cNvPr id="11" name="Rectangle: Rounded Corners 10">
            <a:extLst>
              <a:ext uri="{FF2B5EF4-FFF2-40B4-BE49-F238E27FC236}">
                <a16:creationId xmlns:a16="http://schemas.microsoft.com/office/drawing/2014/main" id="{BB49B5D1-BAAE-4F84-B262-3E3FB5452195}"/>
              </a:ext>
            </a:extLst>
          </p:cNvPr>
          <p:cNvSpPr/>
          <p:nvPr/>
        </p:nvSpPr>
        <p:spPr>
          <a:xfrm>
            <a:off x="12704399" y="3202069"/>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معنوية</a:t>
            </a:r>
            <a:endParaRPr lang="ar-SA" sz="1100" dirty="0"/>
          </a:p>
        </p:txBody>
      </p:sp>
      <p:sp>
        <p:nvSpPr>
          <p:cNvPr id="12" name="Rectangle: Rounded Corners 11">
            <a:extLst>
              <a:ext uri="{FF2B5EF4-FFF2-40B4-BE49-F238E27FC236}">
                <a16:creationId xmlns:a16="http://schemas.microsoft.com/office/drawing/2014/main" id="{113AC12A-E196-4846-9AB8-5084FE2B89EA}"/>
              </a:ext>
            </a:extLst>
          </p:cNvPr>
          <p:cNvSpPr/>
          <p:nvPr/>
        </p:nvSpPr>
        <p:spPr>
          <a:xfrm>
            <a:off x="12692015" y="3183926"/>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خبرية</a:t>
            </a:r>
            <a:endParaRPr lang="ar-SA" sz="1100" dirty="0"/>
          </a:p>
        </p:txBody>
      </p:sp>
      <p:sp>
        <p:nvSpPr>
          <p:cNvPr id="9" name="Rectangle: Rounded Corners 8">
            <a:extLst>
              <a:ext uri="{FF2B5EF4-FFF2-40B4-BE49-F238E27FC236}">
                <a16:creationId xmlns:a16="http://schemas.microsoft.com/office/drawing/2014/main" id="{AF309F1B-EF37-4FCC-9DA0-1F0DFFCDB3D6}"/>
              </a:ext>
            </a:extLst>
          </p:cNvPr>
          <p:cNvSpPr/>
          <p:nvPr/>
        </p:nvSpPr>
        <p:spPr>
          <a:xfrm>
            <a:off x="-4521709" y="3148401"/>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10" name="TextBox 9">
            <a:extLst>
              <a:ext uri="{FF2B5EF4-FFF2-40B4-BE49-F238E27FC236}">
                <a16:creationId xmlns:a16="http://schemas.microsoft.com/office/drawing/2014/main" id="{7B6ACABA-2052-42D2-8D10-D064D1BB9B81}"/>
              </a:ext>
            </a:extLst>
          </p:cNvPr>
          <p:cNvSpPr txBox="1"/>
          <p:nvPr/>
        </p:nvSpPr>
        <p:spPr>
          <a:xfrm>
            <a:off x="282012" y="8372624"/>
            <a:ext cx="9158944" cy="1569660"/>
          </a:xfrm>
          <a:prstGeom prst="rect">
            <a:avLst/>
          </a:prstGeom>
          <a:noFill/>
        </p:spPr>
        <p:txBody>
          <a:bodyPr wrap="square">
            <a:spAutoFit/>
          </a:bodyPr>
          <a:lstStyle/>
          <a:p>
            <a:pPr algn="r"/>
            <a:r>
              <a:rPr lang="ar-AE" sz="3200" dirty="0">
                <a:effectLst/>
                <a:ea typeface="Calibri" panose="020F0502020204030204" pitchFamily="34" charset="0"/>
              </a:rPr>
              <a:t>العلو, الفوقية, البصر, العلم, الخبرة, العزة, الحكمة, المشيئة, البصر, القوة, الكلام, الحي, الأحدية, الملك, الحمد, التبارك, القدرة, الرحمة, العفو</a:t>
            </a:r>
            <a:endParaRPr lang="en-US" sz="3200" dirty="0"/>
          </a:p>
        </p:txBody>
      </p:sp>
      <p:sp>
        <p:nvSpPr>
          <p:cNvPr id="13" name="TextBox 12">
            <a:extLst>
              <a:ext uri="{FF2B5EF4-FFF2-40B4-BE49-F238E27FC236}">
                <a16:creationId xmlns:a16="http://schemas.microsoft.com/office/drawing/2014/main" id="{A9364167-B8D9-4FDE-9CA2-6FE0F54B326E}"/>
              </a:ext>
            </a:extLst>
          </p:cNvPr>
          <p:cNvSpPr txBox="1"/>
          <p:nvPr/>
        </p:nvSpPr>
        <p:spPr>
          <a:xfrm>
            <a:off x="450743" y="10542930"/>
            <a:ext cx="8990213" cy="584775"/>
          </a:xfrm>
          <a:prstGeom prst="rect">
            <a:avLst/>
          </a:prstGeom>
          <a:noFill/>
        </p:spPr>
        <p:txBody>
          <a:bodyPr wrap="square">
            <a:spAutoFit/>
          </a:bodyPr>
          <a:lstStyle/>
          <a:p>
            <a:pPr algn="r"/>
            <a:r>
              <a:rPr lang="ar-AE" sz="3200" dirty="0">
                <a:effectLst/>
                <a:ea typeface="Calibri" panose="020F0502020204030204" pitchFamily="34" charset="0"/>
              </a:rPr>
              <a:t>الوجه, اليد, العين, الرجل, القدم</a:t>
            </a:r>
            <a:endParaRPr lang="en-US" sz="4800" dirty="0"/>
          </a:p>
        </p:txBody>
      </p:sp>
      <p:sp>
        <p:nvSpPr>
          <p:cNvPr id="14" name="TextBox 13">
            <a:extLst>
              <a:ext uri="{FF2B5EF4-FFF2-40B4-BE49-F238E27FC236}">
                <a16:creationId xmlns:a16="http://schemas.microsoft.com/office/drawing/2014/main" id="{CB0B8A42-71C6-4D59-AADF-213ABA01E766}"/>
              </a:ext>
            </a:extLst>
          </p:cNvPr>
          <p:cNvSpPr txBox="1"/>
          <p:nvPr/>
        </p:nvSpPr>
        <p:spPr>
          <a:xfrm>
            <a:off x="12520476" y="3209718"/>
            <a:ext cx="9332635" cy="1840825"/>
          </a:xfrm>
          <a:prstGeom prst="rect">
            <a:avLst/>
          </a:prstGeom>
          <a:noFill/>
        </p:spPr>
        <p:txBody>
          <a:bodyPr wrap="square">
            <a:spAutoFit/>
          </a:bodyPr>
          <a:lstStyle/>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الرحمة, العلو, الفوقية, السمع, البصر, العلم, الخبرة, العزة, الحكمة, المشيئة, الإرادة, القوة, الكلام, الحياة, الملك, الحمد, التبارك, القدرة, الرحمة, الوجه, اليد, العين, الرجل, القدم</a:t>
            </a:r>
            <a:endParaRPr lang="en-US" sz="3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121269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10" name="Rectangle: Rounded Corners 9">
            <a:extLst>
              <a:ext uri="{FF2B5EF4-FFF2-40B4-BE49-F238E27FC236}">
                <a16:creationId xmlns:a16="http://schemas.microsoft.com/office/drawing/2014/main" id="{8C6B6D4E-BD49-4C32-A9E8-7F33DB595DFF}"/>
              </a:ext>
            </a:extLst>
          </p:cNvPr>
          <p:cNvSpPr/>
          <p:nvPr/>
        </p:nvSpPr>
        <p:spPr>
          <a:xfrm>
            <a:off x="4596384" y="1078153"/>
            <a:ext cx="2999232" cy="75895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ذاتية</a:t>
            </a:r>
            <a:endParaRPr lang="ar-SA" sz="1100" dirty="0"/>
          </a:p>
        </p:txBody>
      </p:sp>
      <p:sp>
        <p:nvSpPr>
          <p:cNvPr id="11" name="Rectangle: Rounded Corners 10">
            <a:extLst>
              <a:ext uri="{FF2B5EF4-FFF2-40B4-BE49-F238E27FC236}">
                <a16:creationId xmlns:a16="http://schemas.microsoft.com/office/drawing/2014/main" id="{64CAB494-7265-49D3-B401-10B9AA48BC52}"/>
              </a:ext>
            </a:extLst>
          </p:cNvPr>
          <p:cNvSpPr/>
          <p:nvPr/>
        </p:nvSpPr>
        <p:spPr>
          <a:xfrm>
            <a:off x="282012"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2" name="Rectangle: Rounded Corners 11">
            <a:extLst>
              <a:ext uri="{FF2B5EF4-FFF2-40B4-BE49-F238E27FC236}">
                <a16:creationId xmlns:a16="http://schemas.microsoft.com/office/drawing/2014/main" id="{592C6A2B-8843-409A-92F9-26188B7F1BFC}"/>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15" name="TextBox 14">
            <a:extLst>
              <a:ext uri="{FF2B5EF4-FFF2-40B4-BE49-F238E27FC236}">
                <a16:creationId xmlns:a16="http://schemas.microsoft.com/office/drawing/2014/main" id="{1B082362-B267-454A-BBA1-2BA377C9A126}"/>
              </a:ext>
            </a:extLst>
          </p:cNvPr>
          <p:cNvSpPr txBox="1"/>
          <p:nvPr/>
        </p:nvSpPr>
        <p:spPr>
          <a:xfrm>
            <a:off x="1429682" y="3209718"/>
            <a:ext cx="9332635" cy="1840825"/>
          </a:xfrm>
          <a:prstGeom prst="rect">
            <a:avLst/>
          </a:prstGeom>
          <a:noFill/>
        </p:spPr>
        <p:txBody>
          <a:bodyPr wrap="square">
            <a:spAutoFit/>
          </a:bodyPr>
          <a:lstStyle/>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الرحمة, العلو, الفوقية, السمع, البصر, العلم, الخبرة, العزة, الحكمة, المشيئة, الإرادة, القوة, الكلام, الحياة, الملك, الحمد, التبارك, القدرة, الرحمة, الوجه, اليد, العين, الرجل, القدم</a:t>
            </a:r>
            <a:endParaRPr lang="en-US" sz="3600" dirty="0">
              <a:effectLst/>
              <a:latin typeface="Calibri" panose="020F0502020204030204" pitchFamily="34" charset="0"/>
              <a:ea typeface="Calibri" panose="020F0502020204030204" pitchFamily="34" charset="0"/>
            </a:endParaRPr>
          </a:p>
        </p:txBody>
      </p:sp>
      <p:sp>
        <p:nvSpPr>
          <p:cNvPr id="17" name="TextBox 16">
            <a:extLst>
              <a:ext uri="{FF2B5EF4-FFF2-40B4-BE49-F238E27FC236}">
                <a16:creationId xmlns:a16="http://schemas.microsoft.com/office/drawing/2014/main" id="{011EE45D-F48F-4366-911D-0E53479FCCC2}"/>
              </a:ext>
            </a:extLst>
          </p:cNvPr>
          <p:cNvSpPr txBox="1"/>
          <p:nvPr/>
        </p:nvSpPr>
        <p:spPr>
          <a:xfrm>
            <a:off x="-10627079"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2991208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7" name="Rectangle: Rounded Corners 6">
            <a:extLst>
              <a:ext uri="{FF2B5EF4-FFF2-40B4-BE49-F238E27FC236}">
                <a16:creationId xmlns:a16="http://schemas.microsoft.com/office/drawing/2014/main" id="{B9967089-1ABA-428E-9E3C-2BB6766B5A28}"/>
              </a:ext>
            </a:extLst>
          </p:cNvPr>
          <p:cNvSpPr/>
          <p:nvPr/>
        </p:nvSpPr>
        <p:spPr>
          <a:xfrm>
            <a:off x="4596601" y="1052708"/>
            <a:ext cx="2998797" cy="75475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فعلية</a:t>
            </a:r>
            <a:endParaRPr lang="ar-SA" sz="1100" dirty="0"/>
          </a:p>
        </p:txBody>
      </p:sp>
      <p:sp>
        <p:nvSpPr>
          <p:cNvPr id="8" name="Rectangle: Rounded Corners 7">
            <a:extLst>
              <a:ext uri="{FF2B5EF4-FFF2-40B4-BE49-F238E27FC236}">
                <a16:creationId xmlns:a16="http://schemas.microsoft.com/office/drawing/2014/main" id="{732E37C8-B4C5-4548-B3F6-B6132CD760CA}"/>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9" name="Rectangle: Rounded Corners 8">
            <a:extLst>
              <a:ext uri="{FF2B5EF4-FFF2-40B4-BE49-F238E27FC236}">
                <a16:creationId xmlns:a16="http://schemas.microsoft.com/office/drawing/2014/main" id="{D1D27755-0DFE-41B5-93AB-9CADE15B1058}"/>
              </a:ext>
            </a:extLst>
          </p:cNvPr>
          <p:cNvSpPr/>
          <p:nvPr/>
        </p:nvSpPr>
        <p:spPr>
          <a:xfrm>
            <a:off x="10638972"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1" name="Rectangle: Rounded Corners 10">
            <a:extLst>
              <a:ext uri="{FF2B5EF4-FFF2-40B4-BE49-F238E27FC236}">
                <a16:creationId xmlns:a16="http://schemas.microsoft.com/office/drawing/2014/main" id="{A83FA37C-F716-455B-B1AC-48EBE9DB6708}"/>
              </a:ext>
            </a:extLst>
          </p:cNvPr>
          <p:cNvSpPr/>
          <p:nvPr/>
        </p:nvSpPr>
        <p:spPr>
          <a:xfrm>
            <a:off x="12704399" y="3202069"/>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معنوية</a:t>
            </a:r>
            <a:endParaRPr lang="ar-SA" sz="1100" dirty="0"/>
          </a:p>
        </p:txBody>
      </p:sp>
      <p:sp>
        <p:nvSpPr>
          <p:cNvPr id="12" name="Rectangle: Rounded Corners 11">
            <a:extLst>
              <a:ext uri="{FF2B5EF4-FFF2-40B4-BE49-F238E27FC236}">
                <a16:creationId xmlns:a16="http://schemas.microsoft.com/office/drawing/2014/main" id="{34A33BC0-9225-428F-B4E7-DECC185E7484}"/>
              </a:ext>
            </a:extLst>
          </p:cNvPr>
          <p:cNvSpPr/>
          <p:nvPr/>
        </p:nvSpPr>
        <p:spPr>
          <a:xfrm>
            <a:off x="12692015" y="3183926"/>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خبرية</a:t>
            </a:r>
            <a:endParaRPr lang="ar-SA" sz="1100" dirty="0"/>
          </a:p>
        </p:txBody>
      </p:sp>
      <p:sp>
        <p:nvSpPr>
          <p:cNvPr id="13" name="Rectangle: Rounded Corners 12">
            <a:extLst>
              <a:ext uri="{FF2B5EF4-FFF2-40B4-BE49-F238E27FC236}">
                <a16:creationId xmlns:a16="http://schemas.microsoft.com/office/drawing/2014/main" id="{5940EAF6-F105-4D64-AFB5-A80FA3212A07}"/>
              </a:ext>
            </a:extLst>
          </p:cNvPr>
          <p:cNvSpPr/>
          <p:nvPr/>
        </p:nvSpPr>
        <p:spPr>
          <a:xfrm>
            <a:off x="3954778" y="-2035318"/>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10" name="TextBox 9">
            <a:extLst>
              <a:ext uri="{FF2B5EF4-FFF2-40B4-BE49-F238E27FC236}">
                <a16:creationId xmlns:a16="http://schemas.microsoft.com/office/drawing/2014/main" id="{567E0865-D3B5-4387-AC97-C3F5B336B6BB}"/>
              </a:ext>
            </a:extLst>
          </p:cNvPr>
          <p:cNvSpPr txBox="1"/>
          <p:nvPr/>
        </p:nvSpPr>
        <p:spPr>
          <a:xfrm>
            <a:off x="1113864"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
        <p:nvSpPr>
          <p:cNvPr id="14" name="TextBox 13">
            <a:extLst>
              <a:ext uri="{FF2B5EF4-FFF2-40B4-BE49-F238E27FC236}">
                <a16:creationId xmlns:a16="http://schemas.microsoft.com/office/drawing/2014/main" id="{CDE929B5-2563-4D93-A3C0-060367F7F8A6}"/>
              </a:ext>
            </a:extLst>
          </p:cNvPr>
          <p:cNvSpPr txBox="1"/>
          <p:nvPr/>
        </p:nvSpPr>
        <p:spPr>
          <a:xfrm>
            <a:off x="282012" y="8372624"/>
            <a:ext cx="9158944" cy="1569660"/>
          </a:xfrm>
          <a:prstGeom prst="rect">
            <a:avLst/>
          </a:prstGeom>
          <a:noFill/>
        </p:spPr>
        <p:txBody>
          <a:bodyPr wrap="square">
            <a:spAutoFit/>
          </a:bodyPr>
          <a:lstStyle/>
          <a:p>
            <a:pPr algn="r"/>
            <a:r>
              <a:rPr lang="ar-AE" sz="3200" dirty="0">
                <a:effectLst/>
                <a:ea typeface="Calibri" panose="020F0502020204030204" pitchFamily="34" charset="0"/>
              </a:rPr>
              <a:t>العلو, الفوقية, البصر, العلم, الخبرة, العزة, الحكمة, المشيئة, البصر, القوة, الكلام, الحي, الأحدية, الملك, الحمد, التبارك, القدرة, الرحمة, العفو</a:t>
            </a:r>
            <a:endParaRPr lang="en-US" sz="3200" dirty="0"/>
          </a:p>
        </p:txBody>
      </p:sp>
      <p:sp>
        <p:nvSpPr>
          <p:cNvPr id="15" name="TextBox 14">
            <a:extLst>
              <a:ext uri="{FF2B5EF4-FFF2-40B4-BE49-F238E27FC236}">
                <a16:creationId xmlns:a16="http://schemas.microsoft.com/office/drawing/2014/main" id="{0D117877-84E3-415A-A704-B652A015F4E3}"/>
              </a:ext>
            </a:extLst>
          </p:cNvPr>
          <p:cNvSpPr txBox="1"/>
          <p:nvPr/>
        </p:nvSpPr>
        <p:spPr>
          <a:xfrm>
            <a:off x="450743" y="10542930"/>
            <a:ext cx="8990213" cy="584775"/>
          </a:xfrm>
          <a:prstGeom prst="rect">
            <a:avLst/>
          </a:prstGeom>
          <a:noFill/>
        </p:spPr>
        <p:txBody>
          <a:bodyPr wrap="square">
            <a:spAutoFit/>
          </a:bodyPr>
          <a:lstStyle/>
          <a:p>
            <a:pPr algn="r"/>
            <a:r>
              <a:rPr lang="ar-AE" sz="3200" dirty="0">
                <a:effectLst/>
                <a:ea typeface="Calibri" panose="020F0502020204030204" pitchFamily="34" charset="0"/>
              </a:rPr>
              <a:t>الوجه, اليد, العين, الرجل, القدم</a:t>
            </a:r>
            <a:endParaRPr lang="en-US" sz="4800" dirty="0"/>
          </a:p>
        </p:txBody>
      </p:sp>
      <p:sp>
        <p:nvSpPr>
          <p:cNvPr id="16" name="TextBox 15">
            <a:extLst>
              <a:ext uri="{FF2B5EF4-FFF2-40B4-BE49-F238E27FC236}">
                <a16:creationId xmlns:a16="http://schemas.microsoft.com/office/drawing/2014/main" id="{D2305FA9-8EB1-4A89-B0F5-E956B15F6578}"/>
              </a:ext>
            </a:extLst>
          </p:cNvPr>
          <p:cNvSpPr txBox="1"/>
          <p:nvPr/>
        </p:nvSpPr>
        <p:spPr>
          <a:xfrm>
            <a:off x="12520476" y="3209718"/>
            <a:ext cx="9332635" cy="1840825"/>
          </a:xfrm>
          <a:prstGeom prst="rect">
            <a:avLst/>
          </a:prstGeom>
          <a:noFill/>
        </p:spPr>
        <p:txBody>
          <a:bodyPr wrap="square">
            <a:spAutoFit/>
          </a:bodyPr>
          <a:lstStyle/>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الرحمة, العلو, الفوقية, السمع, البصر, العلم, الخبرة, العزة, الحكمة, المشيئة, الإرادة, القوة, الكلام, الحياة, الملك, الحمد, التبارك, القدرة, الرحمة, الوجه, اليد, العين, الرجل, القدم</a:t>
            </a:r>
            <a:endParaRPr lang="en-US" sz="3600" dirty="0">
              <a:effectLst/>
              <a:latin typeface="Calibri" panose="020F0502020204030204" pitchFamily="34" charset="0"/>
              <a:ea typeface="Calibri" panose="020F0502020204030204" pitchFamily="34" charset="0"/>
            </a:endParaRPr>
          </a:p>
        </p:txBody>
      </p:sp>
      <p:sp>
        <p:nvSpPr>
          <p:cNvPr id="18" name="TextBox 17">
            <a:extLst>
              <a:ext uri="{FF2B5EF4-FFF2-40B4-BE49-F238E27FC236}">
                <a16:creationId xmlns:a16="http://schemas.microsoft.com/office/drawing/2014/main" id="{C61DCABE-EA7D-4A23-939C-499067E16F57}"/>
              </a:ext>
            </a:extLst>
          </p:cNvPr>
          <p:cNvSpPr txBox="1"/>
          <p:nvPr/>
        </p:nvSpPr>
        <p:spPr>
          <a:xfrm>
            <a:off x="514910" y="7274998"/>
            <a:ext cx="11162180" cy="830997"/>
          </a:xfrm>
          <a:prstGeom prst="rect">
            <a:avLst/>
          </a:prstGeom>
          <a:noFill/>
        </p:spPr>
        <p:txBody>
          <a:bodyPr wrap="square" rtlCol="0">
            <a:spAutoFit/>
          </a:bodyPr>
          <a:lstStyle/>
          <a:p>
            <a:pPr algn="ctr"/>
            <a:r>
              <a:rPr lang="ar-SA" sz="4800" dirty="0"/>
              <a:t>الند, </a:t>
            </a:r>
            <a:r>
              <a:rPr lang="ar-AE" sz="4800" dirty="0"/>
              <a:t>الكفو, السمى, الولد, الشريك, الولي من الذل, الموت</a:t>
            </a:r>
            <a:endParaRPr lang="en-US" sz="4800" dirty="0"/>
          </a:p>
        </p:txBody>
      </p:sp>
    </p:spTree>
    <p:extLst>
      <p:ext uri="{BB962C8B-B14F-4D97-AF65-F5344CB8AC3E}">
        <p14:creationId xmlns:p14="http://schemas.microsoft.com/office/powerpoint/2010/main" val="2621863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6" name="Rectangle: Rounded Corners 5">
            <a:extLst>
              <a:ext uri="{FF2B5EF4-FFF2-40B4-BE49-F238E27FC236}">
                <a16:creationId xmlns:a16="http://schemas.microsoft.com/office/drawing/2014/main" id="{F5BB0641-C59E-4E58-8F3A-07924D038EBF}"/>
              </a:ext>
            </a:extLst>
          </p:cNvPr>
          <p:cNvSpPr/>
          <p:nvPr/>
        </p:nvSpPr>
        <p:spPr>
          <a:xfrm>
            <a:off x="3389778" y="-2185232"/>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5" name="Rectangle: Rounded Corners 4">
            <a:extLst>
              <a:ext uri="{FF2B5EF4-FFF2-40B4-BE49-F238E27FC236}">
                <a16:creationId xmlns:a16="http://schemas.microsoft.com/office/drawing/2014/main" id="{A41DD762-5D01-4D7E-A9ED-07C5A22A2B5B}"/>
              </a:ext>
            </a:extLst>
          </p:cNvPr>
          <p:cNvSpPr/>
          <p:nvPr/>
        </p:nvSpPr>
        <p:spPr>
          <a:xfrm>
            <a:off x="2952750" y="37976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3" name="TextBox 2">
            <a:extLst>
              <a:ext uri="{FF2B5EF4-FFF2-40B4-BE49-F238E27FC236}">
                <a16:creationId xmlns:a16="http://schemas.microsoft.com/office/drawing/2014/main" id="{D6965741-EDC2-44C6-870E-CB97AA2BF093}"/>
              </a:ext>
            </a:extLst>
          </p:cNvPr>
          <p:cNvSpPr txBox="1"/>
          <p:nvPr/>
        </p:nvSpPr>
        <p:spPr>
          <a:xfrm>
            <a:off x="514910" y="3056961"/>
            <a:ext cx="11162180" cy="830997"/>
          </a:xfrm>
          <a:prstGeom prst="rect">
            <a:avLst/>
          </a:prstGeom>
          <a:noFill/>
        </p:spPr>
        <p:txBody>
          <a:bodyPr wrap="square" rtlCol="0">
            <a:spAutoFit/>
          </a:bodyPr>
          <a:lstStyle/>
          <a:p>
            <a:pPr algn="ctr"/>
            <a:r>
              <a:rPr lang="ar-SA" sz="4800" dirty="0"/>
              <a:t>الند, </a:t>
            </a:r>
            <a:r>
              <a:rPr lang="ar-AE" sz="4800" dirty="0"/>
              <a:t>الكفو, السمى, الولد, الشريك, الولي من الذل, الموت</a:t>
            </a:r>
            <a:endParaRPr lang="en-US" sz="4800" dirty="0"/>
          </a:p>
        </p:txBody>
      </p:sp>
      <p:sp>
        <p:nvSpPr>
          <p:cNvPr id="7" name="Rectangle: Rounded Corners 6">
            <a:extLst>
              <a:ext uri="{FF2B5EF4-FFF2-40B4-BE49-F238E27FC236}">
                <a16:creationId xmlns:a16="http://schemas.microsoft.com/office/drawing/2014/main" id="{4435ECE1-B301-4772-8209-E8AE1E8E371F}"/>
              </a:ext>
            </a:extLst>
          </p:cNvPr>
          <p:cNvSpPr/>
          <p:nvPr/>
        </p:nvSpPr>
        <p:spPr>
          <a:xfrm>
            <a:off x="5898986" y="-2181408"/>
            <a:ext cx="394028" cy="16476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700" dirty="0"/>
              <a:t>الآيات</a:t>
            </a:r>
          </a:p>
        </p:txBody>
      </p:sp>
      <p:sp>
        <p:nvSpPr>
          <p:cNvPr id="8" name="TextBox 7">
            <a:extLst>
              <a:ext uri="{FF2B5EF4-FFF2-40B4-BE49-F238E27FC236}">
                <a16:creationId xmlns:a16="http://schemas.microsoft.com/office/drawing/2014/main" id="{CA63399D-1667-418B-937B-2A4C0115F4CF}"/>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
        <p:nvSpPr>
          <p:cNvPr id="9" name="Rectangle: Rounded Corners 8">
            <a:extLst>
              <a:ext uri="{FF2B5EF4-FFF2-40B4-BE49-F238E27FC236}">
                <a16:creationId xmlns:a16="http://schemas.microsoft.com/office/drawing/2014/main" id="{656468A1-BB93-4065-BB01-B2AB08F85440}"/>
              </a:ext>
            </a:extLst>
          </p:cNvPr>
          <p:cNvSpPr/>
          <p:nvPr/>
        </p:nvSpPr>
        <p:spPr>
          <a:xfrm>
            <a:off x="-222521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440A3F1F-E0B7-4197-A5FA-D1F4F7D1E02E}"/>
              </a:ext>
            </a:extLst>
          </p:cNvPr>
          <p:cNvSpPr/>
          <p:nvPr/>
        </p:nvSpPr>
        <p:spPr>
          <a:xfrm>
            <a:off x="12939722"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Tree>
    <p:extLst>
      <p:ext uri="{BB962C8B-B14F-4D97-AF65-F5344CB8AC3E}">
        <p14:creationId xmlns:p14="http://schemas.microsoft.com/office/powerpoint/2010/main" val="838570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1873407" y="2551836"/>
            <a:ext cx="8445186" cy="2308324"/>
          </a:xfrm>
          <a:prstGeom prst="rect">
            <a:avLst/>
          </a:prstGeom>
          <a:noFill/>
        </p:spPr>
        <p:txBody>
          <a:bodyPr wrap="square" rtlCol="0">
            <a:spAutoFit/>
          </a:bodyPr>
          <a:lstStyle/>
          <a:p>
            <a:pPr algn="ctr" rtl="1"/>
            <a:r>
              <a:rPr lang="ar-AE" sz="3600" dirty="0"/>
              <a:t>إثبات الحياة لله -عز و جل- و نفي الموت عنه</a:t>
            </a:r>
            <a:endParaRPr lang="en-US" sz="3600" dirty="0"/>
          </a:p>
          <a:p>
            <a:pPr algn="ctr" rtl="1"/>
            <a:endParaRPr lang="en-US" sz="3600" dirty="0"/>
          </a:p>
          <a:p>
            <a:pPr algn="ctr" rtl="1"/>
            <a:r>
              <a:rPr lang="ar-AE" sz="3600" dirty="0"/>
              <a:t>  {وَتَوَكَّلْ عَلَى الْحَيِّ الَّذِي لا يَمُوتُ} الفرقان: 58</a:t>
            </a:r>
            <a:endParaRPr lang="en-US" sz="3600" dirty="0"/>
          </a:p>
          <a:p>
            <a:pPr algn="ctr" rtl="1"/>
            <a:r>
              <a:rPr lang="ar-AE" sz="3600" dirty="0"/>
              <a:t>فيها و هي صفة ذاتية معنوية و </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
        <p:nvSpPr>
          <p:cNvPr id="11" name="Rectangle: Rounded Corners 10">
            <a:extLst>
              <a:ext uri="{FF2B5EF4-FFF2-40B4-BE49-F238E27FC236}">
                <a16:creationId xmlns:a16="http://schemas.microsoft.com/office/drawing/2014/main" id="{B959D316-83FB-4449-A1B5-C75DC876B4AF}"/>
              </a:ext>
            </a:extLst>
          </p:cNvPr>
          <p:cNvSpPr/>
          <p:nvPr/>
        </p:nvSpPr>
        <p:spPr>
          <a:xfrm>
            <a:off x="3954778" y="-2035318"/>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15" name="TextBox 14">
            <a:extLst>
              <a:ext uri="{FF2B5EF4-FFF2-40B4-BE49-F238E27FC236}">
                <a16:creationId xmlns:a16="http://schemas.microsoft.com/office/drawing/2014/main" id="{551EFC1A-763C-476E-AF90-6D72160E6FC6}"/>
              </a:ext>
            </a:extLst>
          </p:cNvPr>
          <p:cNvSpPr txBox="1"/>
          <p:nvPr/>
        </p:nvSpPr>
        <p:spPr>
          <a:xfrm>
            <a:off x="514910" y="7274998"/>
            <a:ext cx="11162180" cy="830997"/>
          </a:xfrm>
          <a:prstGeom prst="rect">
            <a:avLst/>
          </a:prstGeom>
          <a:noFill/>
        </p:spPr>
        <p:txBody>
          <a:bodyPr wrap="square" rtlCol="0">
            <a:spAutoFit/>
          </a:bodyPr>
          <a:lstStyle/>
          <a:p>
            <a:pPr algn="ctr"/>
            <a:r>
              <a:rPr lang="ar-SA" sz="4800" dirty="0"/>
              <a:t>الند, </a:t>
            </a:r>
            <a:r>
              <a:rPr lang="ar-AE" sz="4800" dirty="0"/>
              <a:t>الكفو, السمى, الولد, الشريك, الولي من الذل, الموت</a:t>
            </a:r>
            <a:endParaRPr lang="en-US" sz="4800" dirty="0"/>
          </a:p>
        </p:txBody>
      </p:sp>
    </p:spTree>
    <p:extLst>
      <p:ext uri="{BB962C8B-B14F-4D97-AF65-F5344CB8AC3E}">
        <p14:creationId xmlns:p14="http://schemas.microsoft.com/office/powerpoint/2010/main" val="979210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wwwwwwwwwwww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wwwwwwwwwwwww</Template>
  <TotalTime>510</TotalTime>
  <Words>2508</Words>
  <Application>Microsoft Office PowerPoint</Application>
  <PresentationFormat>Widescreen</PresentationFormat>
  <Paragraphs>253</Paragraphs>
  <Slides>23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Andalus</vt:lpstr>
      <vt:lpstr>Arial</vt:lpstr>
      <vt:lpstr>Calibri</vt:lpstr>
      <vt:lpstr>Calibri Light</vt:lpstr>
      <vt:lpstr>Dubai Medium</vt:lpstr>
      <vt:lpstr>wwwwwwwwwwwww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ZLight Gaming</dc:creator>
  <cp:lastModifiedBy>Asyraf Thalha</cp:lastModifiedBy>
  <cp:revision>40</cp:revision>
  <dcterms:created xsi:type="dcterms:W3CDTF">2024-09-26T02:37:25Z</dcterms:created>
  <dcterms:modified xsi:type="dcterms:W3CDTF">2024-10-02T23:21:31Z</dcterms:modified>
</cp:coreProperties>
</file>